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2" r:id="rId2"/>
    <p:sldId id="287" r:id="rId3"/>
    <p:sldId id="288" r:id="rId4"/>
    <p:sldId id="291" r:id="rId5"/>
    <p:sldId id="290" r:id="rId6"/>
    <p:sldId id="296"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251" autoAdjust="0"/>
  </p:normalViewPr>
  <p:slideViewPr>
    <p:cSldViewPr showGuides="1">
      <p:cViewPr varScale="1">
        <p:scale>
          <a:sx n="67" d="100"/>
          <a:sy n="67" d="100"/>
        </p:scale>
        <p:origin x="78" y="1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2D5BC3-B941-4471-BDDE-7D9DCA37C820}" type="datetimeFigureOut">
              <a:rPr kumimoji="1" lang="ja-JP" altLang="en-US" smtClean="0"/>
              <a:t>2021/1/12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BC8EFE-A28B-45AB-A3E8-8A8C04A030B1}" type="slidenum">
              <a:rPr kumimoji="1" lang="ja-JP" altLang="en-US" smtClean="0"/>
              <a:t>‹#›</a:t>
            </a:fld>
            <a:endParaRPr kumimoji="1" lang="ja-JP" altLang="en-US"/>
          </a:p>
        </p:txBody>
      </p:sp>
    </p:spTree>
    <p:extLst>
      <p:ext uri="{BB962C8B-B14F-4D97-AF65-F5344CB8AC3E}">
        <p14:creationId xmlns:p14="http://schemas.microsoft.com/office/powerpoint/2010/main" val="1507704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FBC8EFE-A28B-45AB-A3E8-8A8C04A030B1}" type="slidenum">
              <a:rPr kumimoji="1" lang="ja-JP" altLang="en-US" smtClean="0"/>
              <a:t>1</a:t>
            </a:fld>
            <a:endParaRPr kumimoji="1" lang="ja-JP" altLang="en-US"/>
          </a:p>
        </p:txBody>
      </p:sp>
    </p:spTree>
    <p:extLst>
      <p:ext uri="{BB962C8B-B14F-4D97-AF65-F5344CB8AC3E}">
        <p14:creationId xmlns:p14="http://schemas.microsoft.com/office/powerpoint/2010/main" val="317518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0000"/>
                </a:solidFill>
                <a:latin typeface="Meiryo UI" panose="020B0604030504040204" pitchFamily="50" charset="-128"/>
                <a:ea typeface="Meiryo UI" panose="020B0604030504040204" pitchFamily="50" charset="-128"/>
              </a:rPr>
              <a:t>経費削減をしたい法人顧客に対して</a:t>
            </a:r>
          </a:p>
          <a:p>
            <a:endParaRPr kumimoji="1" lang="ja-JP" altLang="en-US" dirty="0"/>
          </a:p>
        </p:txBody>
      </p:sp>
      <p:sp>
        <p:nvSpPr>
          <p:cNvPr id="4" name="スライド番号プレースホルダー 3"/>
          <p:cNvSpPr>
            <a:spLocks noGrp="1"/>
          </p:cNvSpPr>
          <p:nvPr>
            <p:ph type="sldNum" sz="quarter" idx="10"/>
          </p:nvPr>
        </p:nvSpPr>
        <p:spPr/>
        <p:txBody>
          <a:bodyPr/>
          <a:lstStyle/>
          <a:p>
            <a:fld id="{EFBC8EFE-A28B-45AB-A3E8-8A8C04A030B1}" type="slidenum">
              <a:rPr kumimoji="1" lang="ja-JP" altLang="en-US" smtClean="0"/>
              <a:t>2</a:t>
            </a:fld>
            <a:endParaRPr kumimoji="1" lang="ja-JP" altLang="en-US"/>
          </a:p>
        </p:txBody>
      </p:sp>
    </p:spTree>
    <p:extLst>
      <p:ext uri="{BB962C8B-B14F-4D97-AF65-F5344CB8AC3E}">
        <p14:creationId xmlns:p14="http://schemas.microsoft.com/office/powerpoint/2010/main" val="2655692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42F6C5-510C-4204-8C07-03BE033EE35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C9EE919-2546-4F6D-B607-2C56BA953E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287CBA2-9D4B-42B2-B40A-7125384EBFF3}"/>
              </a:ext>
            </a:extLst>
          </p:cNvPr>
          <p:cNvSpPr>
            <a:spLocks noGrp="1"/>
          </p:cNvSpPr>
          <p:nvPr>
            <p:ph type="dt" sz="half" idx="10"/>
          </p:nvPr>
        </p:nvSpPr>
        <p:spPr/>
        <p:txBody>
          <a:bodyPr/>
          <a:lstStyle/>
          <a:p>
            <a:fld id="{E539C6F1-11E3-40E7-8909-C526786ADC9C}" type="datetimeFigureOut">
              <a:rPr kumimoji="1" lang="ja-JP" altLang="en-US" smtClean="0"/>
              <a:t>2021/1/12</a:t>
            </a:fld>
            <a:endParaRPr kumimoji="1" lang="ja-JP" altLang="en-US"/>
          </a:p>
        </p:txBody>
      </p:sp>
      <p:sp>
        <p:nvSpPr>
          <p:cNvPr id="5" name="フッター プレースホルダー 4">
            <a:extLst>
              <a:ext uri="{FF2B5EF4-FFF2-40B4-BE49-F238E27FC236}">
                <a16:creationId xmlns:a16="http://schemas.microsoft.com/office/drawing/2014/main" id="{DC95FC7D-BA7F-4002-9799-293CC24D21C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16D510-AA61-4431-9C39-D9392C99F890}"/>
              </a:ext>
            </a:extLst>
          </p:cNvPr>
          <p:cNvSpPr>
            <a:spLocks noGrp="1"/>
          </p:cNvSpPr>
          <p:nvPr>
            <p:ph type="sldNum" sz="quarter" idx="12"/>
          </p:nvPr>
        </p:nvSpPr>
        <p:spPr/>
        <p:txBody>
          <a:bodyPr/>
          <a:lstStyle/>
          <a:p>
            <a:fld id="{F6B6E7C1-3D36-48E7-B661-FF659396E185}" type="slidenum">
              <a:rPr kumimoji="1" lang="ja-JP" altLang="en-US" smtClean="0"/>
              <a:t>‹#›</a:t>
            </a:fld>
            <a:endParaRPr kumimoji="1" lang="ja-JP" altLang="en-US"/>
          </a:p>
        </p:txBody>
      </p:sp>
    </p:spTree>
    <p:extLst>
      <p:ext uri="{BB962C8B-B14F-4D97-AF65-F5344CB8AC3E}">
        <p14:creationId xmlns:p14="http://schemas.microsoft.com/office/powerpoint/2010/main" val="3775403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E88A00-9707-42FC-B270-357BC1D7EFE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B16345C-4D50-4348-A5FE-A0A45AA743E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8F07A3-5D3D-4D7E-967B-5C04F59DFCAE}"/>
              </a:ext>
            </a:extLst>
          </p:cNvPr>
          <p:cNvSpPr>
            <a:spLocks noGrp="1"/>
          </p:cNvSpPr>
          <p:nvPr>
            <p:ph type="dt" sz="half" idx="10"/>
          </p:nvPr>
        </p:nvSpPr>
        <p:spPr/>
        <p:txBody>
          <a:bodyPr/>
          <a:lstStyle/>
          <a:p>
            <a:fld id="{E539C6F1-11E3-40E7-8909-C526786ADC9C}" type="datetimeFigureOut">
              <a:rPr kumimoji="1" lang="ja-JP" altLang="en-US" smtClean="0"/>
              <a:t>2021/1/12</a:t>
            </a:fld>
            <a:endParaRPr kumimoji="1" lang="ja-JP" altLang="en-US"/>
          </a:p>
        </p:txBody>
      </p:sp>
      <p:sp>
        <p:nvSpPr>
          <p:cNvPr id="5" name="フッター プレースホルダー 4">
            <a:extLst>
              <a:ext uri="{FF2B5EF4-FFF2-40B4-BE49-F238E27FC236}">
                <a16:creationId xmlns:a16="http://schemas.microsoft.com/office/drawing/2014/main" id="{B9BC1EAA-6455-4C67-BF4E-3BBFD744E08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2C0970-B356-4782-95F2-D99FFB1CD268}"/>
              </a:ext>
            </a:extLst>
          </p:cNvPr>
          <p:cNvSpPr>
            <a:spLocks noGrp="1"/>
          </p:cNvSpPr>
          <p:nvPr>
            <p:ph type="sldNum" sz="quarter" idx="12"/>
          </p:nvPr>
        </p:nvSpPr>
        <p:spPr/>
        <p:txBody>
          <a:bodyPr/>
          <a:lstStyle/>
          <a:p>
            <a:fld id="{F6B6E7C1-3D36-48E7-B661-FF659396E185}" type="slidenum">
              <a:rPr kumimoji="1" lang="ja-JP" altLang="en-US" smtClean="0"/>
              <a:t>‹#›</a:t>
            </a:fld>
            <a:endParaRPr kumimoji="1" lang="ja-JP" altLang="en-US"/>
          </a:p>
        </p:txBody>
      </p:sp>
    </p:spTree>
    <p:extLst>
      <p:ext uri="{BB962C8B-B14F-4D97-AF65-F5344CB8AC3E}">
        <p14:creationId xmlns:p14="http://schemas.microsoft.com/office/powerpoint/2010/main" val="2299032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7EC33F2-F9FE-456B-B63F-70FDC6066F7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0AEAB2D-8F34-4479-9B1D-7B7CDC19EC3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3660468-2B7A-45E0-BDE7-056C66699DD0}"/>
              </a:ext>
            </a:extLst>
          </p:cNvPr>
          <p:cNvSpPr>
            <a:spLocks noGrp="1"/>
          </p:cNvSpPr>
          <p:nvPr>
            <p:ph type="dt" sz="half" idx="10"/>
          </p:nvPr>
        </p:nvSpPr>
        <p:spPr/>
        <p:txBody>
          <a:bodyPr/>
          <a:lstStyle/>
          <a:p>
            <a:fld id="{E539C6F1-11E3-40E7-8909-C526786ADC9C}" type="datetimeFigureOut">
              <a:rPr kumimoji="1" lang="ja-JP" altLang="en-US" smtClean="0"/>
              <a:t>2021/1/12</a:t>
            </a:fld>
            <a:endParaRPr kumimoji="1" lang="ja-JP" altLang="en-US"/>
          </a:p>
        </p:txBody>
      </p:sp>
      <p:sp>
        <p:nvSpPr>
          <p:cNvPr id="5" name="フッター プレースホルダー 4">
            <a:extLst>
              <a:ext uri="{FF2B5EF4-FFF2-40B4-BE49-F238E27FC236}">
                <a16:creationId xmlns:a16="http://schemas.microsoft.com/office/drawing/2014/main" id="{2A30C432-7611-4C65-AA79-CAA4673C8E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DFEA87-4BA3-42D1-9758-C32A456254D1}"/>
              </a:ext>
            </a:extLst>
          </p:cNvPr>
          <p:cNvSpPr>
            <a:spLocks noGrp="1"/>
          </p:cNvSpPr>
          <p:nvPr>
            <p:ph type="sldNum" sz="quarter" idx="12"/>
          </p:nvPr>
        </p:nvSpPr>
        <p:spPr/>
        <p:txBody>
          <a:bodyPr/>
          <a:lstStyle/>
          <a:p>
            <a:fld id="{F6B6E7C1-3D36-48E7-B661-FF659396E185}" type="slidenum">
              <a:rPr kumimoji="1" lang="ja-JP" altLang="en-US" smtClean="0"/>
              <a:t>‹#›</a:t>
            </a:fld>
            <a:endParaRPr kumimoji="1" lang="ja-JP" altLang="en-US"/>
          </a:p>
        </p:txBody>
      </p:sp>
    </p:spTree>
    <p:extLst>
      <p:ext uri="{BB962C8B-B14F-4D97-AF65-F5344CB8AC3E}">
        <p14:creationId xmlns:p14="http://schemas.microsoft.com/office/powerpoint/2010/main" val="605869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F7D4DE-E95B-4D31-8A44-9093A5ED473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7D95565-70FD-40C0-ACE7-8A37B2F98BC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3967970-2E55-4EA0-B442-6E19D5E1AA8C}"/>
              </a:ext>
            </a:extLst>
          </p:cNvPr>
          <p:cNvSpPr>
            <a:spLocks noGrp="1"/>
          </p:cNvSpPr>
          <p:nvPr>
            <p:ph type="dt" sz="half" idx="10"/>
          </p:nvPr>
        </p:nvSpPr>
        <p:spPr/>
        <p:txBody>
          <a:bodyPr/>
          <a:lstStyle/>
          <a:p>
            <a:fld id="{E539C6F1-11E3-40E7-8909-C526786ADC9C}" type="datetimeFigureOut">
              <a:rPr kumimoji="1" lang="ja-JP" altLang="en-US" smtClean="0"/>
              <a:t>2021/1/12</a:t>
            </a:fld>
            <a:endParaRPr kumimoji="1" lang="ja-JP" altLang="en-US"/>
          </a:p>
        </p:txBody>
      </p:sp>
      <p:sp>
        <p:nvSpPr>
          <p:cNvPr id="5" name="フッター プレースホルダー 4">
            <a:extLst>
              <a:ext uri="{FF2B5EF4-FFF2-40B4-BE49-F238E27FC236}">
                <a16:creationId xmlns:a16="http://schemas.microsoft.com/office/drawing/2014/main" id="{A3092ADB-05DB-4E0D-9ED6-B50AD491F8A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D5EBDA-A663-4D88-8DE5-9B2EBDE80813}"/>
              </a:ext>
            </a:extLst>
          </p:cNvPr>
          <p:cNvSpPr>
            <a:spLocks noGrp="1"/>
          </p:cNvSpPr>
          <p:nvPr>
            <p:ph type="sldNum" sz="quarter" idx="12"/>
          </p:nvPr>
        </p:nvSpPr>
        <p:spPr/>
        <p:txBody>
          <a:bodyPr/>
          <a:lstStyle/>
          <a:p>
            <a:fld id="{F6B6E7C1-3D36-48E7-B661-FF659396E185}" type="slidenum">
              <a:rPr kumimoji="1" lang="ja-JP" altLang="en-US" smtClean="0"/>
              <a:t>‹#›</a:t>
            </a:fld>
            <a:endParaRPr kumimoji="1" lang="ja-JP" altLang="en-US"/>
          </a:p>
        </p:txBody>
      </p:sp>
    </p:spTree>
    <p:extLst>
      <p:ext uri="{BB962C8B-B14F-4D97-AF65-F5344CB8AC3E}">
        <p14:creationId xmlns:p14="http://schemas.microsoft.com/office/powerpoint/2010/main" val="1410135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6D80D7-3CA1-4BDC-9950-17BF77CC705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CA450FA-F72F-4A30-8788-E82100AB07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D771558-0C48-4544-B868-F554F46B34B2}"/>
              </a:ext>
            </a:extLst>
          </p:cNvPr>
          <p:cNvSpPr>
            <a:spLocks noGrp="1"/>
          </p:cNvSpPr>
          <p:nvPr>
            <p:ph type="dt" sz="half" idx="10"/>
          </p:nvPr>
        </p:nvSpPr>
        <p:spPr/>
        <p:txBody>
          <a:bodyPr/>
          <a:lstStyle/>
          <a:p>
            <a:fld id="{E539C6F1-11E3-40E7-8909-C526786ADC9C}" type="datetimeFigureOut">
              <a:rPr kumimoji="1" lang="ja-JP" altLang="en-US" smtClean="0"/>
              <a:t>2021/1/12</a:t>
            </a:fld>
            <a:endParaRPr kumimoji="1" lang="ja-JP" altLang="en-US"/>
          </a:p>
        </p:txBody>
      </p:sp>
      <p:sp>
        <p:nvSpPr>
          <p:cNvPr id="5" name="フッター プレースホルダー 4">
            <a:extLst>
              <a:ext uri="{FF2B5EF4-FFF2-40B4-BE49-F238E27FC236}">
                <a16:creationId xmlns:a16="http://schemas.microsoft.com/office/drawing/2014/main" id="{CAEA20A9-C335-4E1A-BF8B-8BD3B260975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50ED4A8-46B5-4D24-BB50-93101AEFC0BE}"/>
              </a:ext>
            </a:extLst>
          </p:cNvPr>
          <p:cNvSpPr>
            <a:spLocks noGrp="1"/>
          </p:cNvSpPr>
          <p:nvPr>
            <p:ph type="sldNum" sz="quarter" idx="12"/>
          </p:nvPr>
        </p:nvSpPr>
        <p:spPr/>
        <p:txBody>
          <a:bodyPr/>
          <a:lstStyle/>
          <a:p>
            <a:fld id="{F6B6E7C1-3D36-48E7-B661-FF659396E185}" type="slidenum">
              <a:rPr kumimoji="1" lang="ja-JP" altLang="en-US" smtClean="0"/>
              <a:t>‹#›</a:t>
            </a:fld>
            <a:endParaRPr kumimoji="1" lang="ja-JP" altLang="en-US"/>
          </a:p>
        </p:txBody>
      </p:sp>
    </p:spTree>
    <p:extLst>
      <p:ext uri="{BB962C8B-B14F-4D97-AF65-F5344CB8AC3E}">
        <p14:creationId xmlns:p14="http://schemas.microsoft.com/office/powerpoint/2010/main" val="178835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7103CC-5CDE-4C64-B9CD-4EA39CC6610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993AE11-208E-4339-A6C6-3179E423682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94C821C-1E8D-48CB-840E-119454C8C12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8134AA6-CDCA-4EF5-B015-AAD442EF01B0}"/>
              </a:ext>
            </a:extLst>
          </p:cNvPr>
          <p:cNvSpPr>
            <a:spLocks noGrp="1"/>
          </p:cNvSpPr>
          <p:nvPr>
            <p:ph type="dt" sz="half" idx="10"/>
          </p:nvPr>
        </p:nvSpPr>
        <p:spPr/>
        <p:txBody>
          <a:bodyPr/>
          <a:lstStyle/>
          <a:p>
            <a:fld id="{E539C6F1-11E3-40E7-8909-C526786ADC9C}" type="datetimeFigureOut">
              <a:rPr kumimoji="1" lang="ja-JP" altLang="en-US" smtClean="0"/>
              <a:t>2021/1/12</a:t>
            </a:fld>
            <a:endParaRPr kumimoji="1" lang="ja-JP" altLang="en-US"/>
          </a:p>
        </p:txBody>
      </p:sp>
      <p:sp>
        <p:nvSpPr>
          <p:cNvPr id="6" name="フッター プレースホルダー 5">
            <a:extLst>
              <a:ext uri="{FF2B5EF4-FFF2-40B4-BE49-F238E27FC236}">
                <a16:creationId xmlns:a16="http://schemas.microsoft.com/office/drawing/2014/main" id="{EEE7E3C6-9D7A-4108-9CCB-25F1931E7D0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447095-FF10-4892-87C4-462193462EDE}"/>
              </a:ext>
            </a:extLst>
          </p:cNvPr>
          <p:cNvSpPr>
            <a:spLocks noGrp="1"/>
          </p:cNvSpPr>
          <p:nvPr>
            <p:ph type="sldNum" sz="quarter" idx="12"/>
          </p:nvPr>
        </p:nvSpPr>
        <p:spPr/>
        <p:txBody>
          <a:bodyPr/>
          <a:lstStyle/>
          <a:p>
            <a:fld id="{F6B6E7C1-3D36-48E7-B661-FF659396E185}" type="slidenum">
              <a:rPr kumimoji="1" lang="ja-JP" altLang="en-US" smtClean="0"/>
              <a:t>‹#›</a:t>
            </a:fld>
            <a:endParaRPr kumimoji="1" lang="ja-JP" altLang="en-US"/>
          </a:p>
        </p:txBody>
      </p:sp>
    </p:spTree>
    <p:extLst>
      <p:ext uri="{BB962C8B-B14F-4D97-AF65-F5344CB8AC3E}">
        <p14:creationId xmlns:p14="http://schemas.microsoft.com/office/powerpoint/2010/main" val="285896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9F6A5C-1810-423A-B0CD-716204DA000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2A869F8-78C0-4CD0-8BB8-1D65743B30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7FE53B8-A25B-4D6E-AF66-D5EEEAAB607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2F0E638-3177-4114-9D6E-C4A706FB84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EB3E202-B473-4390-A1F5-22F30D3BAD2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433227B-4738-4351-A8B0-B6FDD681E12A}"/>
              </a:ext>
            </a:extLst>
          </p:cNvPr>
          <p:cNvSpPr>
            <a:spLocks noGrp="1"/>
          </p:cNvSpPr>
          <p:nvPr>
            <p:ph type="dt" sz="half" idx="10"/>
          </p:nvPr>
        </p:nvSpPr>
        <p:spPr/>
        <p:txBody>
          <a:bodyPr/>
          <a:lstStyle/>
          <a:p>
            <a:fld id="{E539C6F1-11E3-40E7-8909-C526786ADC9C}" type="datetimeFigureOut">
              <a:rPr kumimoji="1" lang="ja-JP" altLang="en-US" smtClean="0"/>
              <a:t>2021/1/12</a:t>
            </a:fld>
            <a:endParaRPr kumimoji="1" lang="ja-JP" altLang="en-US"/>
          </a:p>
        </p:txBody>
      </p:sp>
      <p:sp>
        <p:nvSpPr>
          <p:cNvPr id="8" name="フッター プレースホルダー 7">
            <a:extLst>
              <a:ext uri="{FF2B5EF4-FFF2-40B4-BE49-F238E27FC236}">
                <a16:creationId xmlns:a16="http://schemas.microsoft.com/office/drawing/2014/main" id="{D3DDEE31-DB2F-4AAA-AF22-F02E9ED828D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3EB7C07-4B36-42DF-892B-C567E28B9B5E}"/>
              </a:ext>
            </a:extLst>
          </p:cNvPr>
          <p:cNvSpPr>
            <a:spLocks noGrp="1"/>
          </p:cNvSpPr>
          <p:nvPr>
            <p:ph type="sldNum" sz="quarter" idx="12"/>
          </p:nvPr>
        </p:nvSpPr>
        <p:spPr/>
        <p:txBody>
          <a:bodyPr/>
          <a:lstStyle/>
          <a:p>
            <a:fld id="{F6B6E7C1-3D36-48E7-B661-FF659396E185}" type="slidenum">
              <a:rPr kumimoji="1" lang="ja-JP" altLang="en-US" smtClean="0"/>
              <a:t>‹#›</a:t>
            </a:fld>
            <a:endParaRPr kumimoji="1" lang="ja-JP" altLang="en-US"/>
          </a:p>
        </p:txBody>
      </p:sp>
    </p:spTree>
    <p:extLst>
      <p:ext uri="{BB962C8B-B14F-4D97-AF65-F5344CB8AC3E}">
        <p14:creationId xmlns:p14="http://schemas.microsoft.com/office/powerpoint/2010/main" val="2224954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9BB670-E5BF-447B-BFEC-12D8228CA1D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8BF61DE-CC2D-476D-8245-E7E10D862EDB}"/>
              </a:ext>
            </a:extLst>
          </p:cNvPr>
          <p:cNvSpPr>
            <a:spLocks noGrp="1"/>
          </p:cNvSpPr>
          <p:nvPr>
            <p:ph type="dt" sz="half" idx="10"/>
          </p:nvPr>
        </p:nvSpPr>
        <p:spPr/>
        <p:txBody>
          <a:bodyPr/>
          <a:lstStyle/>
          <a:p>
            <a:fld id="{E539C6F1-11E3-40E7-8909-C526786ADC9C}" type="datetimeFigureOut">
              <a:rPr kumimoji="1" lang="ja-JP" altLang="en-US" smtClean="0"/>
              <a:t>2021/1/12</a:t>
            </a:fld>
            <a:endParaRPr kumimoji="1" lang="ja-JP" altLang="en-US"/>
          </a:p>
        </p:txBody>
      </p:sp>
      <p:sp>
        <p:nvSpPr>
          <p:cNvPr id="4" name="フッター プレースホルダー 3">
            <a:extLst>
              <a:ext uri="{FF2B5EF4-FFF2-40B4-BE49-F238E27FC236}">
                <a16:creationId xmlns:a16="http://schemas.microsoft.com/office/drawing/2014/main" id="{0F4AF915-08A6-4694-B88E-6EE4DE30969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6B0C088-2DD0-41AD-ACFC-4EC549BF4059}"/>
              </a:ext>
            </a:extLst>
          </p:cNvPr>
          <p:cNvSpPr>
            <a:spLocks noGrp="1"/>
          </p:cNvSpPr>
          <p:nvPr>
            <p:ph type="sldNum" sz="quarter" idx="12"/>
          </p:nvPr>
        </p:nvSpPr>
        <p:spPr/>
        <p:txBody>
          <a:bodyPr/>
          <a:lstStyle/>
          <a:p>
            <a:fld id="{F6B6E7C1-3D36-48E7-B661-FF659396E185}" type="slidenum">
              <a:rPr kumimoji="1" lang="ja-JP" altLang="en-US" smtClean="0"/>
              <a:t>‹#›</a:t>
            </a:fld>
            <a:endParaRPr kumimoji="1" lang="ja-JP" altLang="en-US"/>
          </a:p>
        </p:txBody>
      </p:sp>
    </p:spTree>
    <p:extLst>
      <p:ext uri="{BB962C8B-B14F-4D97-AF65-F5344CB8AC3E}">
        <p14:creationId xmlns:p14="http://schemas.microsoft.com/office/powerpoint/2010/main" val="1389246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6EA8C96-39F9-4C8C-BF4D-6DC64CAFD44B}"/>
              </a:ext>
            </a:extLst>
          </p:cNvPr>
          <p:cNvSpPr>
            <a:spLocks noGrp="1"/>
          </p:cNvSpPr>
          <p:nvPr>
            <p:ph type="dt" sz="half" idx="10"/>
          </p:nvPr>
        </p:nvSpPr>
        <p:spPr/>
        <p:txBody>
          <a:bodyPr/>
          <a:lstStyle/>
          <a:p>
            <a:fld id="{E539C6F1-11E3-40E7-8909-C526786ADC9C}" type="datetimeFigureOut">
              <a:rPr kumimoji="1" lang="ja-JP" altLang="en-US" smtClean="0"/>
              <a:t>2021/1/12</a:t>
            </a:fld>
            <a:endParaRPr kumimoji="1" lang="ja-JP" altLang="en-US"/>
          </a:p>
        </p:txBody>
      </p:sp>
      <p:sp>
        <p:nvSpPr>
          <p:cNvPr id="3" name="フッター プレースホルダー 2">
            <a:extLst>
              <a:ext uri="{FF2B5EF4-FFF2-40B4-BE49-F238E27FC236}">
                <a16:creationId xmlns:a16="http://schemas.microsoft.com/office/drawing/2014/main" id="{C78F18AA-16F0-4B5C-83DD-A8230D933F2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1FBEA3B-252E-4CFC-A664-FD547666713E}"/>
              </a:ext>
            </a:extLst>
          </p:cNvPr>
          <p:cNvSpPr>
            <a:spLocks noGrp="1"/>
          </p:cNvSpPr>
          <p:nvPr>
            <p:ph type="sldNum" sz="quarter" idx="12"/>
          </p:nvPr>
        </p:nvSpPr>
        <p:spPr/>
        <p:txBody>
          <a:bodyPr/>
          <a:lstStyle/>
          <a:p>
            <a:fld id="{F6B6E7C1-3D36-48E7-B661-FF659396E185}" type="slidenum">
              <a:rPr kumimoji="1" lang="ja-JP" altLang="en-US" smtClean="0"/>
              <a:t>‹#›</a:t>
            </a:fld>
            <a:endParaRPr kumimoji="1" lang="ja-JP" altLang="en-US"/>
          </a:p>
        </p:txBody>
      </p:sp>
    </p:spTree>
    <p:extLst>
      <p:ext uri="{BB962C8B-B14F-4D97-AF65-F5344CB8AC3E}">
        <p14:creationId xmlns:p14="http://schemas.microsoft.com/office/powerpoint/2010/main" val="173996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DA3A2A-0B6F-4AFC-B2E8-C11B3F2875D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CE53ABD-062A-43B8-B00A-9BF3890850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4D475DE-8D55-4DC5-82A2-A6B8730BA4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8F524C9-FC8F-44B8-91C2-C55017D07057}"/>
              </a:ext>
            </a:extLst>
          </p:cNvPr>
          <p:cNvSpPr>
            <a:spLocks noGrp="1"/>
          </p:cNvSpPr>
          <p:nvPr>
            <p:ph type="dt" sz="half" idx="10"/>
          </p:nvPr>
        </p:nvSpPr>
        <p:spPr/>
        <p:txBody>
          <a:bodyPr/>
          <a:lstStyle/>
          <a:p>
            <a:fld id="{E539C6F1-11E3-40E7-8909-C526786ADC9C}" type="datetimeFigureOut">
              <a:rPr kumimoji="1" lang="ja-JP" altLang="en-US" smtClean="0"/>
              <a:t>2021/1/12</a:t>
            </a:fld>
            <a:endParaRPr kumimoji="1" lang="ja-JP" altLang="en-US"/>
          </a:p>
        </p:txBody>
      </p:sp>
      <p:sp>
        <p:nvSpPr>
          <p:cNvPr id="6" name="フッター プレースホルダー 5">
            <a:extLst>
              <a:ext uri="{FF2B5EF4-FFF2-40B4-BE49-F238E27FC236}">
                <a16:creationId xmlns:a16="http://schemas.microsoft.com/office/drawing/2014/main" id="{8F2FD5F6-01BB-4013-B983-CD45B0289AD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49EC783-82E6-48D0-B53A-4D201AC570E6}"/>
              </a:ext>
            </a:extLst>
          </p:cNvPr>
          <p:cNvSpPr>
            <a:spLocks noGrp="1"/>
          </p:cNvSpPr>
          <p:nvPr>
            <p:ph type="sldNum" sz="quarter" idx="12"/>
          </p:nvPr>
        </p:nvSpPr>
        <p:spPr/>
        <p:txBody>
          <a:bodyPr/>
          <a:lstStyle/>
          <a:p>
            <a:fld id="{F6B6E7C1-3D36-48E7-B661-FF659396E185}" type="slidenum">
              <a:rPr kumimoji="1" lang="ja-JP" altLang="en-US" smtClean="0"/>
              <a:t>‹#›</a:t>
            </a:fld>
            <a:endParaRPr kumimoji="1" lang="ja-JP" altLang="en-US"/>
          </a:p>
        </p:txBody>
      </p:sp>
    </p:spTree>
    <p:extLst>
      <p:ext uri="{BB962C8B-B14F-4D97-AF65-F5344CB8AC3E}">
        <p14:creationId xmlns:p14="http://schemas.microsoft.com/office/powerpoint/2010/main" val="761298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3EF30B-8ECC-4D0E-A04D-1850B542C9C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4D6B44D-479E-40E0-811D-30E2CB4CFD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ECD0A09-32D0-426B-ACCA-B5B2F6FE61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56E699E-2017-4D39-982A-50EEEDBF089E}"/>
              </a:ext>
            </a:extLst>
          </p:cNvPr>
          <p:cNvSpPr>
            <a:spLocks noGrp="1"/>
          </p:cNvSpPr>
          <p:nvPr>
            <p:ph type="dt" sz="half" idx="10"/>
          </p:nvPr>
        </p:nvSpPr>
        <p:spPr/>
        <p:txBody>
          <a:bodyPr/>
          <a:lstStyle/>
          <a:p>
            <a:fld id="{E539C6F1-11E3-40E7-8909-C526786ADC9C}" type="datetimeFigureOut">
              <a:rPr kumimoji="1" lang="ja-JP" altLang="en-US" smtClean="0"/>
              <a:t>2021/1/12</a:t>
            </a:fld>
            <a:endParaRPr kumimoji="1" lang="ja-JP" altLang="en-US"/>
          </a:p>
        </p:txBody>
      </p:sp>
      <p:sp>
        <p:nvSpPr>
          <p:cNvPr id="6" name="フッター プレースホルダー 5">
            <a:extLst>
              <a:ext uri="{FF2B5EF4-FFF2-40B4-BE49-F238E27FC236}">
                <a16:creationId xmlns:a16="http://schemas.microsoft.com/office/drawing/2014/main" id="{AC7CAAC2-A8D7-48AD-8EE1-A2A1B3BF7DA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226FA4F-1782-41DA-AD1C-18FFB63D401B}"/>
              </a:ext>
            </a:extLst>
          </p:cNvPr>
          <p:cNvSpPr>
            <a:spLocks noGrp="1"/>
          </p:cNvSpPr>
          <p:nvPr>
            <p:ph type="sldNum" sz="quarter" idx="12"/>
          </p:nvPr>
        </p:nvSpPr>
        <p:spPr/>
        <p:txBody>
          <a:bodyPr/>
          <a:lstStyle/>
          <a:p>
            <a:fld id="{F6B6E7C1-3D36-48E7-B661-FF659396E185}" type="slidenum">
              <a:rPr kumimoji="1" lang="ja-JP" altLang="en-US" smtClean="0"/>
              <a:t>‹#›</a:t>
            </a:fld>
            <a:endParaRPr kumimoji="1" lang="ja-JP" altLang="en-US"/>
          </a:p>
        </p:txBody>
      </p:sp>
    </p:spTree>
    <p:extLst>
      <p:ext uri="{BB962C8B-B14F-4D97-AF65-F5344CB8AC3E}">
        <p14:creationId xmlns:p14="http://schemas.microsoft.com/office/powerpoint/2010/main" val="417241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BDFC0EA-3BBE-478C-BB04-0491AD7BDE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537E29A-BF2F-43EE-9CDA-3A1B979456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9C5F4A9-7436-4138-88FA-EC3F5B5AB5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9C6F1-11E3-40E7-8909-C526786ADC9C}" type="datetimeFigureOut">
              <a:rPr kumimoji="1" lang="ja-JP" altLang="en-US" smtClean="0"/>
              <a:t>2021/1/12</a:t>
            </a:fld>
            <a:endParaRPr kumimoji="1" lang="ja-JP" altLang="en-US"/>
          </a:p>
        </p:txBody>
      </p:sp>
      <p:sp>
        <p:nvSpPr>
          <p:cNvPr id="5" name="フッター プレースホルダー 4">
            <a:extLst>
              <a:ext uri="{FF2B5EF4-FFF2-40B4-BE49-F238E27FC236}">
                <a16:creationId xmlns:a16="http://schemas.microsoft.com/office/drawing/2014/main" id="{E859E42A-1063-429D-BABC-B982C925D5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D336D01-6C51-4DFD-9085-E5761BBE92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B6E7C1-3D36-48E7-B661-FF659396E185}" type="slidenum">
              <a:rPr kumimoji="1" lang="ja-JP" altLang="en-US" smtClean="0"/>
              <a:t>‹#›</a:t>
            </a:fld>
            <a:endParaRPr kumimoji="1" lang="ja-JP" altLang="en-US"/>
          </a:p>
        </p:txBody>
      </p:sp>
    </p:spTree>
    <p:extLst>
      <p:ext uri="{BB962C8B-B14F-4D97-AF65-F5344CB8AC3E}">
        <p14:creationId xmlns:p14="http://schemas.microsoft.com/office/powerpoint/2010/main" val="3338092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a:extLst>
              <a:ext uri="{FF2B5EF4-FFF2-40B4-BE49-F238E27FC236}">
                <a16:creationId xmlns:a16="http://schemas.microsoft.com/office/drawing/2014/main" id="{D364AC32-414B-4DB9-A985-BE573465DD06}"/>
              </a:ext>
            </a:extLst>
          </p:cNvPr>
          <p:cNvGrpSpPr/>
          <p:nvPr/>
        </p:nvGrpSpPr>
        <p:grpSpPr>
          <a:xfrm>
            <a:off x="-21787" y="-21554"/>
            <a:ext cx="12244829" cy="726855"/>
            <a:chOff x="-35642" y="20010"/>
            <a:chExt cx="12244829" cy="726855"/>
          </a:xfrm>
        </p:grpSpPr>
        <p:sp>
          <p:nvSpPr>
            <p:cNvPr id="4" name="正方形/長方形 3">
              <a:extLst>
                <a:ext uri="{FF2B5EF4-FFF2-40B4-BE49-F238E27FC236}">
                  <a16:creationId xmlns:a16="http://schemas.microsoft.com/office/drawing/2014/main" id="{ABD60520-6358-4792-B4F3-C3B2D716A3A5}"/>
                </a:ext>
              </a:extLst>
            </p:cNvPr>
            <p:cNvSpPr/>
            <p:nvPr/>
          </p:nvSpPr>
          <p:spPr>
            <a:xfrm>
              <a:off x="-35642" y="20010"/>
              <a:ext cx="12244829" cy="72685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latin typeface="游ゴシック 本文"/>
              </a:endParaRPr>
            </a:p>
          </p:txBody>
        </p:sp>
        <p:sp>
          <p:nvSpPr>
            <p:cNvPr id="5" name="テキスト ボックス 4">
              <a:extLst>
                <a:ext uri="{FF2B5EF4-FFF2-40B4-BE49-F238E27FC236}">
                  <a16:creationId xmlns:a16="http://schemas.microsoft.com/office/drawing/2014/main" id="{6E988EA9-F4D0-457E-9977-280195D26A6D}"/>
                </a:ext>
              </a:extLst>
            </p:cNvPr>
            <p:cNvSpPr txBox="1"/>
            <p:nvPr/>
          </p:nvSpPr>
          <p:spPr>
            <a:xfrm>
              <a:off x="-19152" y="178123"/>
              <a:ext cx="12198155" cy="369332"/>
            </a:xfrm>
            <a:prstGeom prst="rect">
              <a:avLst/>
            </a:prstGeom>
            <a:noFill/>
          </p:spPr>
          <p:txBody>
            <a:bodyPr wrap="square" rtlCol="0">
              <a:spAutoFit/>
            </a:bodyPr>
            <a:lstStyle/>
            <a:p>
              <a:pPr algn="ctr"/>
              <a:r>
                <a:rPr lang="en-US" altLang="ja-JP" b="1" dirty="0" err="1">
                  <a:solidFill>
                    <a:schemeClr val="bg1"/>
                  </a:solidFill>
                  <a:latin typeface="游ゴシック 本文"/>
                </a:rPr>
                <a:t>doda</a:t>
              </a:r>
              <a:r>
                <a:rPr lang="ja-JP" altLang="en-US" b="1" dirty="0">
                  <a:solidFill>
                    <a:schemeClr val="bg1"/>
                  </a:solidFill>
                  <a:latin typeface="游ゴシック 本文"/>
                </a:rPr>
                <a:t>オンライン面接突破トレーニングワークシート　</a:t>
              </a:r>
              <a:r>
                <a:rPr lang="en-US" altLang="ja-JP" b="1" dirty="0">
                  <a:solidFill>
                    <a:schemeClr val="bg1"/>
                  </a:solidFill>
                  <a:latin typeface="游ゴシック 本文"/>
                </a:rPr>
                <a:t>–</a:t>
              </a:r>
              <a:r>
                <a:rPr lang="ja-JP" altLang="en-US" b="1" dirty="0">
                  <a:solidFill>
                    <a:schemeClr val="bg1"/>
                  </a:solidFill>
                  <a:latin typeface="游ゴシック 本文"/>
                </a:rPr>
                <a:t>自己紹介</a:t>
              </a:r>
              <a:r>
                <a:rPr lang="en-US" altLang="ja-JP" b="1" dirty="0">
                  <a:solidFill>
                    <a:schemeClr val="bg1"/>
                  </a:solidFill>
                  <a:latin typeface="游ゴシック 本文"/>
                </a:rPr>
                <a:t>–</a:t>
              </a:r>
              <a:endParaRPr kumimoji="1" lang="ja-JP" altLang="en-US" b="1" dirty="0">
                <a:solidFill>
                  <a:schemeClr val="bg1"/>
                </a:solidFill>
                <a:latin typeface="游ゴシック 本文"/>
              </a:endParaRPr>
            </a:p>
          </p:txBody>
        </p:sp>
      </p:grpSp>
      <p:sp>
        <p:nvSpPr>
          <p:cNvPr id="23" name="テキスト ボックス 22">
            <a:extLst>
              <a:ext uri="{FF2B5EF4-FFF2-40B4-BE49-F238E27FC236}">
                <a16:creationId xmlns:a16="http://schemas.microsoft.com/office/drawing/2014/main" id="{EEDC2474-A128-4804-A292-47FB56977429}"/>
              </a:ext>
            </a:extLst>
          </p:cNvPr>
          <p:cNvSpPr txBox="1"/>
          <p:nvPr/>
        </p:nvSpPr>
        <p:spPr>
          <a:xfrm>
            <a:off x="234886" y="1079937"/>
            <a:ext cx="11734411" cy="384721"/>
          </a:xfrm>
          <a:prstGeom prst="rect">
            <a:avLst/>
          </a:prstGeom>
          <a:noFill/>
        </p:spPr>
        <p:txBody>
          <a:bodyPr wrap="square" rtlCol="0">
            <a:spAutoFit/>
          </a:bodyPr>
          <a:lstStyle/>
          <a:p>
            <a:pPr>
              <a:lnSpc>
                <a:spcPct val="150000"/>
              </a:lnSpc>
            </a:pPr>
            <a:r>
              <a:rPr kumimoji="1" lang="ja-JP" altLang="en-US" sz="1400" b="1" dirty="0">
                <a:latin typeface="游ゴシック 本文"/>
              </a:rPr>
              <a:t>本日のお礼</a:t>
            </a:r>
          </a:p>
        </p:txBody>
      </p:sp>
      <p:sp>
        <p:nvSpPr>
          <p:cNvPr id="2" name="正方形/長方形 1">
            <a:extLst>
              <a:ext uri="{FF2B5EF4-FFF2-40B4-BE49-F238E27FC236}">
                <a16:creationId xmlns:a16="http://schemas.microsoft.com/office/drawing/2014/main" id="{53F89453-3D45-4E2B-9CBA-6D58ED6CAF6D}"/>
              </a:ext>
            </a:extLst>
          </p:cNvPr>
          <p:cNvSpPr/>
          <p:nvPr/>
        </p:nvSpPr>
        <p:spPr>
          <a:xfrm>
            <a:off x="250316" y="1467149"/>
            <a:ext cx="11692846" cy="419070"/>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latin typeface="游ゴシック 本文"/>
              </a:rPr>
              <a:t>本日はお時間をいただき、ありがとうございます。</a:t>
            </a:r>
          </a:p>
        </p:txBody>
      </p:sp>
      <p:sp>
        <p:nvSpPr>
          <p:cNvPr id="12" name="テキスト ボックス 11">
            <a:extLst>
              <a:ext uri="{FF2B5EF4-FFF2-40B4-BE49-F238E27FC236}">
                <a16:creationId xmlns:a16="http://schemas.microsoft.com/office/drawing/2014/main" id="{FF12735A-B5A2-419F-AC24-CFD53BFCB12F}"/>
              </a:ext>
            </a:extLst>
          </p:cNvPr>
          <p:cNvSpPr txBox="1"/>
          <p:nvPr/>
        </p:nvSpPr>
        <p:spPr>
          <a:xfrm>
            <a:off x="234886" y="1855027"/>
            <a:ext cx="11734411" cy="384721"/>
          </a:xfrm>
          <a:prstGeom prst="rect">
            <a:avLst/>
          </a:prstGeom>
          <a:noFill/>
        </p:spPr>
        <p:txBody>
          <a:bodyPr wrap="square" rtlCol="0">
            <a:spAutoFit/>
          </a:bodyPr>
          <a:lstStyle/>
          <a:p>
            <a:pPr>
              <a:lnSpc>
                <a:spcPct val="150000"/>
              </a:lnSpc>
            </a:pPr>
            <a:r>
              <a:rPr lang="ja-JP" altLang="en-US" sz="1400" b="1" dirty="0">
                <a:latin typeface="游ゴシック 本文"/>
              </a:rPr>
              <a:t>フルネーム</a:t>
            </a:r>
            <a:endParaRPr kumimoji="1" lang="ja-JP" altLang="en-US" sz="1400" b="1" dirty="0">
              <a:latin typeface="游ゴシック 本文"/>
            </a:endParaRPr>
          </a:p>
        </p:txBody>
      </p:sp>
      <p:sp>
        <p:nvSpPr>
          <p:cNvPr id="14" name="テキスト ボックス 13">
            <a:extLst>
              <a:ext uri="{FF2B5EF4-FFF2-40B4-BE49-F238E27FC236}">
                <a16:creationId xmlns:a16="http://schemas.microsoft.com/office/drawing/2014/main" id="{B28212C8-06AB-46E7-A81B-E6AABD20D18C}"/>
              </a:ext>
            </a:extLst>
          </p:cNvPr>
          <p:cNvSpPr txBox="1"/>
          <p:nvPr/>
        </p:nvSpPr>
        <p:spPr>
          <a:xfrm>
            <a:off x="234886" y="2635788"/>
            <a:ext cx="11734411" cy="384721"/>
          </a:xfrm>
          <a:prstGeom prst="rect">
            <a:avLst/>
          </a:prstGeom>
          <a:noFill/>
        </p:spPr>
        <p:txBody>
          <a:bodyPr wrap="square" rtlCol="0">
            <a:spAutoFit/>
          </a:bodyPr>
          <a:lstStyle/>
          <a:p>
            <a:pPr>
              <a:lnSpc>
                <a:spcPct val="150000"/>
              </a:lnSpc>
            </a:pPr>
            <a:r>
              <a:rPr lang="ja-JP" altLang="en-US" sz="1400" b="1" dirty="0">
                <a:latin typeface="游ゴシック 本文"/>
              </a:rPr>
              <a:t>経歴</a:t>
            </a:r>
            <a:endParaRPr kumimoji="1" lang="ja-JP" altLang="en-US" sz="1400" b="1" dirty="0">
              <a:latin typeface="游ゴシック 本文"/>
            </a:endParaRPr>
          </a:p>
        </p:txBody>
      </p:sp>
      <p:sp>
        <p:nvSpPr>
          <p:cNvPr id="15" name="正方形/長方形 14">
            <a:extLst>
              <a:ext uri="{FF2B5EF4-FFF2-40B4-BE49-F238E27FC236}">
                <a16:creationId xmlns:a16="http://schemas.microsoft.com/office/drawing/2014/main" id="{630E2BE1-084A-4AC5-8D6B-35C3DCD44C1F}"/>
              </a:ext>
            </a:extLst>
          </p:cNvPr>
          <p:cNvSpPr/>
          <p:nvPr/>
        </p:nvSpPr>
        <p:spPr>
          <a:xfrm>
            <a:off x="250316" y="3039370"/>
            <a:ext cx="11692846" cy="816650"/>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rgbClr val="FF0000"/>
                </a:solidFill>
                <a:latin typeface="游ゴシック 本文"/>
              </a:rPr>
              <a:t>Ｓ社</a:t>
            </a:r>
            <a:r>
              <a:rPr lang="ja-JP" altLang="en-US" sz="1600" dirty="0">
                <a:solidFill>
                  <a:srgbClr val="FF0000"/>
                </a:solidFill>
                <a:latin typeface="游ゴシック 本文"/>
              </a:rPr>
              <a:t>で</a:t>
            </a:r>
            <a:r>
              <a:rPr kumimoji="1" lang="en-US" altLang="ja-JP" sz="1600" dirty="0">
                <a:solidFill>
                  <a:srgbClr val="FF0000"/>
                </a:solidFill>
                <a:latin typeface="游ゴシック 本文"/>
              </a:rPr>
              <a:t>4</a:t>
            </a:r>
            <a:r>
              <a:rPr kumimoji="1" lang="ja-JP" altLang="en-US" sz="1600" dirty="0">
                <a:solidFill>
                  <a:srgbClr val="FF0000"/>
                </a:solidFill>
                <a:latin typeface="游ゴシック 本文"/>
              </a:rPr>
              <a:t>年半、新電力の法人営業を担当しています。</a:t>
            </a:r>
          </a:p>
        </p:txBody>
      </p:sp>
      <p:sp>
        <p:nvSpPr>
          <p:cNvPr id="16" name="テキスト ボックス 15">
            <a:extLst>
              <a:ext uri="{FF2B5EF4-FFF2-40B4-BE49-F238E27FC236}">
                <a16:creationId xmlns:a16="http://schemas.microsoft.com/office/drawing/2014/main" id="{88866AE0-8146-4F2F-8502-AC807586FBC4}"/>
              </a:ext>
            </a:extLst>
          </p:cNvPr>
          <p:cNvSpPr txBox="1"/>
          <p:nvPr/>
        </p:nvSpPr>
        <p:spPr>
          <a:xfrm>
            <a:off x="234886" y="3859924"/>
            <a:ext cx="11734411" cy="384721"/>
          </a:xfrm>
          <a:prstGeom prst="rect">
            <a:avLst/>
          </a:prstGeom>
          <a:noFill/>
        </p:spPr>
        <p:txBody>
          <a:bodyPr wrap="square" rtlCol="0">
            <a:spAutoFit/>
          </a:bodyPr>
          <a:lstStyle/>
          <a:p>
            <a:pPr>
              <a:lnSpc>
                <a:spcPct val="150000"/>
              </a:lnSpc>
            </a:pPr>
            <a:r>
              <a:rPr lang="ja-JP" altLang="en-US" sz="1400" b="1" dirty="0">
                <a:latin typeface="游ゴシック 本文"/>
              </a:rPr>
              <a:t>自分の強みと共通項</a:t>
            </a:r>
            <a:endParaRPr kumimoji="1" lang="ja-JP" altLang="en-US" sz="1400" b="1" dirty="0">
              <a:latin typeface="游ゴシック 本文"/>
            </a:endParaRPr>
          </a:p>
        </p:txBody>
      </p:sp>
      <p:sp>
        <p:nvSpPr>
          <p:cNvPr id="17" name="正方形/長方形 16">
            <a:extLst>
              <a:ext uri="{FF2B5EF4-FFF2-40B4-BE49-F238E27FC236}">
                <a16:creationId xmlns:a16="http://schemas.microsoft.com/office/drawing/2014/main" id="{86C95268-C801-4546-9C7A-804192168F17}"/>
              </a:ext>
            </a:extLst>
          </p:cNvPr>
          <p:cNvSpPr/>
          <p:nvPr/>
        </p:nvSpPr>
        <p:spPr>
          <a:xfrm>
            <a:off x="250316" y="4234478"/>
            <a:ext cx="11692846" cy="816650"/>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a:defRPr/>
            </a:pPr>
            <a:r>
              <a:rPr kumimoji="1" lang="ja-JP" altLang="en-US" sz="1600" dirty="0">
                <a:solidFill>
                  <a:srgbClr val="FF0000"/>
                </a:solidFill>
                <a:latin typeface="游ゴシック 本文"/>
              </a:rPr>
              <a:t>私の強みは、目標達成意欲です。年間予算を週次の計画に落とし込み、既存の方法にとらわれず新たに代理店開拓をすることで予算達成してきました。</a:t>
            </a:r>
          </a:p>
        </p:txBody>
      </p:sp>
      <p:sp>
        <p:nvSpPr>
          <p:cNvPr id="18" name="テキスト ボックス 17">
            <a:extLst>
              <a:ext uri="{FF2B5EF4-FFF2-40B4-BE49-F238E27FC236}">
                <a16:creationId xmlns:a16="http://schemas.microsoft.com/office/drawing/2014/main" id="{FE09FFF2-73C0-46FB-B983-4470A3B663AD}"/>
              </a:ext>
            </a:extLst>
          </p:cNvPr>
          <p:cNvSpPr txBox="1"/>
          <p:nvPr/>
        </p:nvSpPr>
        <p:spPr>
          <a:xfrm>
            <a:off x="234886" y="5069546"/>
            <a:ext cx="11734411" cy="384721"/>
          </a:xfrm>
          <a:prstGeom prst="rect">
            <a:avLst/>
          </a:prstGeom>
          <a:noFill/>
        </p:spPr>
        <p:txBody>
          <a:bodyPr wrap="square" rtlCol="0">
            <a:spAutoFit/>
          </a:bodyPr>
          <a:lstStyle/>
          <a:p>
            <a:pPr>
              <a:lnSpc>
                <a:spcPct val="150000"/>
              </a:lnSpc>
            </a:pPr>
            <a:r>
              <a:rPr lang="ja-JP" altLang="en-US" sz="1400" b="1" dirty="0">
                <a:latin typeface="游ゴシック 本文"/>
              </a:rPr>
              <a:t>締めの言葉</a:t>
            </a:r>
            <a:endParaRPr kumimoji="1" lang="ja-JP" altLang="en-US" sz="1400" b="1" dirty="0">
              <a:latin typeface="游ゴシック 本文"/>
            </a:endParaRPr>
          </a:p>
        </p:txBody>
      </p:sp>
      <p:sp>
        <p:nvSpPr>
          <p:cNvPr id="21" name="二等辺三角形 20">
            <a:extLst>
              <a:ext uri="{FF2B5EF4-FFF2-40B4-BE49-F238E27FC236}">
                <a16:creationId xmlns:a16="http://schemas.microsoft.com/office/drawing/2014/main" id="{37EFE981-DAB5-43BF-9461-A92280D632E5}"/>
              </a:ext>
            </a:extLst>
          </p:cNvPr>
          <p:cNvSpPr/>
          <p:nvPr/>
        </p:nvSpPr>
        <p:spPr>
          <a:xfrm rot="10800000">
            <a:off x="6010559" y="1953335"/>
            <a:ext cx="194152" cy="109414"/>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游ゴシック 本文"/>
            </a:endParaRPr>
          </a:p>
        </p:txBody>
      </p:sp>
      <p:sp>
        <p:nvSpPr>
          <p:cNvPr id="22" name="二等辺三角形 21">
            <a:extLst>
              <a:ext uri="{FF2B5EF4-FFF2-40B4-BE49-F238E27FC236}">
                <a16:creationId xmlns:a16="http://schemas.microsoft.com/office/drawing/2014/main" id="{6A30CBE1-9CFE-4DE9-B73A-7AE77924E389}"/>
              </a:ext>
            </a:extLst>
          </p:cNvPr>
          <p:cNvSpPr/>
          <p:nvPr/>
        </p:nvSpPr>
        <p:spPr>
          <a:xfrm rot="10800000">
            <a:off x="6010559" y="2750776"/>
            <a:ext cx="194152" cy="109414"/>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游ゴシック 本文"/>
            </a:endParaRPr>
          </a:p>
        </p:txBody>
      </p:sp>
      <p:sp>
        <p:nvSpPr>
          <p:cNvPr id="24" name="二等辺三角形 23">
            <a:extLst>
              <a:ext uri="{FF2B5EF4-FFF2-40B4-BE49-F238E27FC236}">
                <a16:creationId xmlns:a16="http://schemas.microsoft.com/office/drawing/2014/main" id="{B49EA676-50A5-46D4-A476-13BDFE8B707D}"/>
              </a:ext>
            </a:extLst>
          </p:cNvPr>
          <p:cNvSpPr/>
          <p:nvPr/>
        </p:nvSpPr>
        <p:spPr>
          <a:xfrm rot="10800000">
            <a:off x="6010560" y="3989426"/>
            <a:ext cx="194152" cy="109414"/>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游ゴシック 本文"/>
            </a:endParaRPr>
          </a:p>
        </p:txBody>
      </p:sp>
      <p:sp>
        <p:nvSpPr>
          <p:cNvPr id="25" name="二等辺三角形 24">
            <a:extLst>
              <a:ext uri="{FF2B5EF4-FFF2-40B4-BE49-F238E27FC236}">
                <a16:creationId xmlns:a16="http://schemas.microsoft.com/office/drawing/2014/main" id="{43D8A73E-D5DD-46EA-AA8C-72803E51E62C}"/>
              </a:ext>
            </a:extLst>
          </p:cNvPr>
          <p:cNvSpPr/>
          <p:nvPr/>
        </p:nvSpPr>
        <p:spPr>
          <a:xfrm rot="10800000">
            <a:off x="6010560" y="5199048"/>
            <a:ext cx="194152" cy="109414"/>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游ゴシック 本文"/>
            </a:endParaRPr>
          </a:p>
        </p:txBody>
      </p:sp>
      <p:sp>
        <p:nvSpPr>
          <p:cNvPr id="26" name="テキスト ボックス 25">
            <a:extLst>
              <a:ext uri="{FF2B5EF4-FFF2-40B4-BE49-F238E27FC236}">
                <a16:creationId xmlns:a16="http://schemas.microsoft.com/office/drawing/2014/main" id="{14FF9C7B-D062-4BB7-834D-7CA6B2962596}"/>
              </a:ext>
            </a:extLst>
          </p:cNvPr>
          <p:cNvSpPr txBox="1"/>
          <p:nvPr/>
        </p:nvSpPr>
        <p:spPr>
          <a:xfrm>
            <a:off x="191344" y="753775"/>
            <a:ext cx="11734411" cy="384721"/>
          </a:xfrm>
          <a:prstGeom prst="rect">
            <a:avLst/>
          </a:prstGeom>
          <a:noFill/>
        </p:spPr>
        <p:txBody>
          <a:bodyPr wrap="square" rtlCol="0">
            <a:spAutoFit/>
          </a:bodyPr>
          <a:lstStyle/>
          <a:p>
            <a:pPr>
              <a:lnSpc>
                <a:spcPct val="150000"/>
              </a:lnSpc>
            </a:pPr>
            <a:r>
              <a:rPr lang="ja-JP" altLang="en-US" sz="1400" b="1" dirty="0">
                <a:latin typeface="游ゴシック 本文"/>
              </a:rPr>
              <a:t>本日のお礼、フルネーム、経歴、自分の強みと共通項、締めの言葉をつなげて、自己紹介を</a:t>
            </a:r>
            <a:r>
              <a:rPr kumimoji="1" lang="ja-JP" altLang="en-US" sz="1400" b="1" dirty="0">
                <a:latin typeface="游ゴシック 本文"/>
              </a:rPr>
              <a:t>書いてみましょう。</a:t>
            </a:r>
          </a:p>
        </p:txBody>
      </p:sp>
      <p:sp>
        <p:nvSpPr>
          <p:cNvPr id="28" name="テキスト ボックス 27">
            <a:extLst>
              <a:ext uri="{FF2B5EF4-FFF2-40B4-BE49-F238E27FC236}">
                <a16:creationId xmlns:a16="http://schemas.microsoft.com/office/drawing/2014/main" id="{769F754E-819F-4BC3-8F99-B21766893771}"/>
              </a:ext>
            </a:extLst>
          </p:cNvPr>
          <p:cNvSpPr txBox="1"/>
          <p:nvPr/>
        </p:nvSpPr>
        <p:spPr>
          <a:xfrm>
            <a:off x="278525" y="6263283"/>
            <a:ext cx="11676258" cy="384721"/>
          </a:xfrm>
          <a:prstGeom prst="rect">
            <a:avLst/>
          </a:prstGeom>
          <a:noFill/>
        </p:spPr>
        <p:txBody>
          <a:bodyPr wrap="square" rtlCol="0">
            <a:spAutoFit/>
          </a:bodyPr>
          <a:lstStyle/>
          <a:p>
            <a:pPr>
              <a:lnSpc>
                <a:spcPct val="150000"/>
              </a:lnSpc>
            </a:pPr>
            <a:r>
              <a:rPr kumimoji="1" lang="ja-JP" altLang="en-US" sz="1400" b="1" dirty="0">
                <a:latin typeface="游ゴシック 本文"/>
              </a:rPr>
              <a:t>自己紹介は長くても</a:t>
            </a:r>
            <a:r>
              <a:rPr kumimoji="1" lang="en-US" altLang="ja-JP" sz="1400" b="1" dirty="0">
                <a:latin typeface="游ゴシック 本文"/>
              </a:rPr>
              <a:t>2</a:t>
            </a:r>
            <a:r>
              <a:rPr kumimoji="1" lang="ja-JP" altLang="en-US" sz="1400" b="1" dirty="0">
                <a:latin typeface="游ゴシック 本文"/>
              </a:rPr>
              <a:t>分以内におさめ、自分と企業の共通項を伝えるように意識してみましょう。</a:t>
            </a:r>
          </a:p>
        </p:txBody>
      </p:sp>
      <p:sp>
        <p:nvSpPr>
          <p:cNvPr id="29" name="四角形: 角を丸くする 28">
            <a:extLst>
              <a:ext uri="{FF2B5EF4-FFF2-40B4-BE49-F238E27FC236}">
                <a16:creationId xmlns:a16="http://schemas.microsoft.com/office/drawing/2014/main" id="{C148C1FF-307E-48FE-B308-E848759D1559}"/>
              </a:ext>
            </a:extLst>
          </p:cNvPr>
          <p:cNvSpPr/>
          <p:nvPr/>
        </p:nvSpPr>
        <p:spPr>
          <a:xfrm>
            <a:off x="246762" y="6117170"/>
            <a:ext cx="11692847" cy="59517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ndParaRPr>
          </a:p>
        </p:txBody>
      </p:sp>
      <p:sp>
        <p:nvSpPr>
          <p:cNvPr id="30" name="テキスト ボックス 29">
            <a:extLst>
              <a:ext uri="{FF2B5EF4-FFF2-40B4-BE49-F238E27FC236}">
                <a16:creationId xmlns:a16="http://schemas.microsoft.com/office/drawing/2014/main" id="{8F8BF633-EABA-44AC-9D2A-93229A667329}"/>
              </a:ext>
            </a:extLst>
          </p:cNvPr>
          <p:cNvSpPr txBox="1"/>
          <p:nvPr/>
        </p:nvSpPr>
        <p:spPr>
          <a:xfrm>
            <a:off x="356529" y="5912957"/>
            <a:ext cx="1964903" cy="384721"/>
          </a:xfrm>
          <a:prstGeom prst="rect">
            <a:avLst/>
          </a:prstGeom>
          <a:solidFill>
            <a:schemeClr val="bg1"/>
          </a:solidFill>
        </p:spPr>
        <p:txBody>
          <a:bodyPr wrap="square" rtlCol="0">
            <a:spAutoFit/>
          </a:bodyPr>
          <a:lstStyle/>
          <a:p>
            <a:pPr algn="ctr">
              <a:lnSpc>
                <a:spcPct val="150000"/>
              </a:lnSpc>
            </a:pPr>
            <a:r>
              <a:rPr lang="ja-JP" altLang="en-US" sz="1400" b="1" dirty="0">
                <a:latin typeface="游ゴシック 本文"/>
              </a:rPr>
              <a:t>　　書き方のポイント</a:t>
            </a:r>
            <a:endParaRPr kumimoji="1" lang="ja-JP" altLang="en-US" sz="1400" b="1" dirty="0">
              <a:latin typeface="游ゴシック 本文"/>
            </a:endParaRPr>
          </a:p>
        </p:txBody>
      </p:sp>
      <p:pic>
        <p:nvPicPr>
          <p:cNvPr id="31" name="Picture 2" descr="電球 電気 ひらめきのアイコン 線画 イラスト素材 [ 5977470 ...">
            <a:extLst>
              <a:ext uri="{FF2B5EF4-FFF2-40B4-BE49-F238E27FC236}">
                <a16:creationId xmlns:a16="http://schemas.microsoft.com/office/drawing/2014/main" id="{FF66F715-17D9-4247-9548-0FD830D86E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087" y="5912957"/>
            <a:ext cx="314121" cy="357293"/>
          </a:xfrm>
          <a:prstGeom prst="rect">
            <a:avLst/>
          </a:prstGeom>
          <a:noFill/>
          <a:extLst>
            <a:ext uri="{909E8E84-426E-40DD-AFC4-6F175D3DCCD1}">
              <a14:hiddenFill xmlns:a14="http://schemas.microsoft.com/office/drawing/2010/main">
                <a:solidFill>
                  <a:srgbClr val="FFFFFF"/>
                </a:solidFill>
              </a14:hiddenFill>
            </a:ext>
          </a:extLst>
        </p:spPr>
      </p:pic>
      <p:sp>
        <p:nvSpPr>
          <p:cNvPr id="32" name="正方形/長方形 31">
            <a:extLst>
              <a:ext uri="{FF2B5EF4-FFF2-40B4-BE49-F238E27FC236}">
                <a16:creationId xmlns:a16="http://schemas.microsoft.com/office/drawing/2014/main" id="{90F88827-0054-4C56-BEC3-3F9297027AD5}"/>
              </a:ext>
            </a:extLst>
          </p:cNvPr>
          <p:cNvSpPr/>
          <p:nvPr/>
        </p:nvSpPr>
        <p:spPr>
          <a:xfrm>
            <a:off x="250316" y="2228233"/>
            <a:ext cx="11692846" cy="419070"/>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latin typeface="游ゴシック 本文"/>
              </a:rPr>
              <a:t>山田花子と申します。</a:t>
            </a:r>
            <a:endParaRPr kumimoji="1" lang="ja-JP" altLang="en-US" sz="1600" dirty="0">
              <a:solidFill>
                <a:srgbClr val="FF0000"/>
              </a:solidFill>
              <a:latin typeface="游ゴシック 本文"/>
            </a:endParaRPr>
          </a:p>
        </p:txBody>
      </p:sp>
      <p:sp>
        <p:nvSpPr>
          <p:cNvPr id="33" name="正方形/長方形 32">
            <a:extLst>
              <a:ext uri="{FF2B5EF4-FFF2-40B4-BE49-F238E27FC236}">
                <a16:creationId xmlns:a16="http://schemas.microsoft.com/office/drawing/2014/main" id="{F1E1F34F-EC92-49E9-A035-6FD8BD45FDC6}"/>
              </a:ext>
            </a:extLst>
          </p:cNvPr>
          <p:cNvSpPr/>
          <p:nvPr/>
        </p:nvSpPr>
        <p:spPr>
          <a:xfrm>
            <a:off x="250316" y="5425051"/>
            <a:ext cx="11692846" cy="419070"/>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a:defRPr/>
            </a:pPr>
            <a:r>
              <a:rPr lang="ja-JP" altLang="en-US" sz="1600" dirty="0">
                <a:solidFill>
                  <a:srgbClr val="FF0000"/>
                </a:solidFill>
                <a:latin typeface="游ゴシック 本文"/>
              </a:rPr>
              <a:t>この強みを御社で活かし、貢献したいと思っております。本日はどうぞよろしくお願いいたします。</a:t>
            </a:r>
          </a:p>
        </p:txBody>
      </p:sp>
      <p:sp>
        <p:nvSpPr>
          <p:cNvPr id="35" name="テキスト ボックス 34">
            <a:extLst>
              <a:ext uri="{FF2B5EF4-FFF2-40B4-BE49-F238E27FC236}">
                <a16:creationId xmlns:a16="http://schemas.microsoft.com/office/drawing/2014/main" id="{FFADD318-61CB-4AC9-BBF3-30453D7349FA}"/>
              </a:ext>
            </a:extLst>
          </p:cNvPr>
          <p:cNvSpPr txBox="1"/>
          <p:nvPr/>
        </p:nvSpPr>
        <p:spPr>
          <a:xfrm>
            <a:off x="212032" y="164268"/>
            <a:ext cx="936104" cy="369332"/>
          </a:xfrm>
          <a:prstGeom prst="rect">
            <a:avLst/>
          </a:prstGeom>
          <a:solidFill>
            <a:srgbClr val="FF0000"/>
          </a:solidFill>
        </p:spPr>
        <p:txBody>
          <a:bodyPr wrap="square" rtlCol="0">
            <a:spAutoFit/>
          </a:bodyPr>
          <a:lstStyle/>
          <a:p>
            <a:pPr algn="ctr"/>
            <a:r>
              <a:rPr kumimoji="1" lang="ja-JP" altLang="en-US" b="1" dirty="0">
                <a:solidFill>
                  <a:schemeClr val="bg1"/>
                </a:solidFill>
                <a:latin typeface="游ゴシック 本文"/>
              </a:rPr>
              <a:t>見本</a:t>
            </a:r>
          </a:p>
        </p:txBody>
      </p:sp>
    </p:spTree>
    <p:extLst>
      <p:ext uri="{BB962C8B-B14F-4D97-AF65-F5344CB8AC3E}">
        <p14:creationId xmlns:p14="http://schemas.microsoft.com/office/powerpoint/2010/main" val="2709640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a:extLst>
              <a:ext uri="{FF2B5EF4-FFF2-40B4-BE49-F238E27FC236}">
                <a16:creationId xmlns:a16="http://schemas.microsoft.com/office/drawing/2014/main" id="{D364AC32-414B-4DB9-A985-BE573465DD06}"/>
              </a:ext>
            </a:extLst>
          </p:cNvPr>
          <p:cNvGrpSpPr/>
          <p:nvPr/>
        </p:nvGrpSpPr>
        <p:grpSpPr>
          <a:xfrm>
            <a:off x="-21787" y="-21554"/>
            <a:ext cx="12244829" cy="726855"/>
            <a:chOff x="-35642" y="20010"/>
            <a:chExt cx="12244829" cy="726855"/>
          </a:xfrm>
        </p:grpSpPr>
        <p:sp>
          <p:nvSpPr>
            <p:cNvPr id="4" name="正方形/長方形 3">
              <a:extLst>
                <a:ext uri="{FF2B5EF4-FFF2-40B4-BE49-F238E27FC236}">
                  <a16:creationId xmlns:a16="http://schemas.microsoft.com/office/drawing/2014/main" id="{ABD60520-6358-4792-B4F3-C3B2D716A3A5}"/>
                </a:ext>
              </a:extLst>
            </p:cNvPr>
            <p:cNvSpPr/>
            <p:nvPr/>
          </p:nvSpPr>
          <p:spPr>
            <a:xfrm>
              <a:off x="-35642" y="20010"/>
              <a:ext cx="12244829" cy="72685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 name="テキスト ボックス 4">
              <a:extLst>
                <a:ext uri="{FF2B5EF4-FFF2-40B4-BE49-F238E27FC236}">
                  <a16:creationId xmlns:a16="http://schemas.microsoft.com/office/drawing/2014/main" id="{6E988EA9-F4D0-457E-9977-280195D26A6D}"/>
                </a:ext>
              </a:extLst>
            </p:cNvPr>
            <p:cNvSpPr txBox="1"/>
            <p:nvPr/>
          </p:nvSpPr>
          <p:spPr>
            <a:xfrm>
              <a:off x="-19152" y="178123"/>
              <a:ext cx="12198155" cy="369332"/>
            </a:xfrm>
            <a:prstGeom prst="rect">
              <a:avLst/>
            </a:prstGeom>
            <a:noFill/>
          </p:spPr>
          <p:txBody>
            <a:bodyPr wrap="square" rtlCol="0">
              <a:spAutoFit/>
            </a:bodyPr>
            <a:lstStyle/>
            <a:p>
              <a:pPr algn="ctr"/>
              <a:r>
                <a:rPr lang="en-US" altLang="ja-JP" b="1" dirty="0" err="1">
                  <a:solidFill>
                    <a:schemeClr val="bg1"/>
                  </a:solidFill>
                </a:rPr>
                <a:t>doda</a:t>
              </a:r>
              <a:r>
                <a:rPr lang="ja-JP" altLang="en-US" b="1" dirty="0">
                  <a:solidFill>
                    <a:schemeClr val="bg1"/>
                  </a:solidFill>
                </a:rPr>
                <a:t>オンライン面接突破トレーニングワークシート　</a:t>
              </a:r>
              <a:r>
                <a:rPr lang="en-US" altLang="ja-JP" b="1" dirty="0">
                  <a:solidFill>
                    <a:schemeClr val="bg1"/>
                  </a:solidFill>
                </a:rPr>
                <a:t>–</a:t>
              </a:r>
              <a:r>
                <a:rPr lang="ja-JP" altLang="en-US" b="1" dirty="0">
                  <a:solidFill>
                    <a:schemeClr val="bg1"/>
                  </a:solidFill>
                </a:rPr>
                <a:t>経歴説明①</a:t>
              </a:r>
              <a:r>
                <a:rPr lang="en-US" altLang="ja-JP" b="1" dirty="0">
                  <a:solidFill>
                    <a:schemeClr val="bg1"/>
                  </a:solidFill>
                </a:rPr>
                <a:t>–</a:t>
              </a:r>
              <a:endParaRPr kumimoji="1" lang="ja-JP" altLang="en-US" b="1" dirty="0">
                <a:solidFill>
                  <a:schemeClr val="bg1"/>
                </a:solidFill>
              </a:endParaRPr>
            </a:p>
          </p:txBody>
        </p:sp>
      </p:grpSp>
      <p:sp>
        <p:nvSpPr>
          <p:cNvPr id="23" name="テキスト ボックス 22">
            <a:extLst>
              <a:ext uri="{FF2B5EF4-FFF2-40B4-BE49-F238E27FC236}">
                <a16:creationId xmlns:a16="http://schemas.microsoft.com/office/drawing/2014/main" id="{EEDC2474-A128-4804-A292-47FB56977429}"/>
              </a:ext>
            </a:extLst>
          </p:cNvPr>
          <p:cNvSpPr txBox="1"/>
          <p:nvPr/>
        </p:nvSpPr>
        <p:spPr>
          <a:xfrm>
            <a:off x="269962" y="1792283"/>
            <a:ext cx="5696462" cy="384721"/>
          </a:xfrm>
          <a:prstGeom prst="rect">
            <a:avLst/>
          </a:prstGeom>
          <a:noFill/>
        </p:spPr>
        <p:txBody>
          <a:bodyPr wrap="square" rtlCol="0">
            <a:spAutoFit/>
          </a:bodyPr>
          <a:lstStyle/>
          <a:p>
            <a:pPr>
              <a:lnSpc>
                <a:spcPct val="150000"/>
              </a:lnSpc>
            </a:pPr>
            <a:r>
              <a:rPr lang="ja-JP" altLang="en-US" sz="1400" b="1" dirty="0"/>
              <a:t>誰に</a:t>
            </a:r>
            <a:endParaRPr kumimoji="1" lang="ja-JP" altLang="en-US" sz="1400" b="1" dirty="0"/>
          </a:p>
        </p:txBody>
      </p:sp>
      <p:sp>
        <p:nvSpPr>
          <p:cNvPr id="2" name="正方形/長方形 1">
            <a:extLst>
              <a:ext uri="{FF2B5EF4-FFF2-40B4-BE49-F238E27FC236}">
                <a16:creationId xmlns:a16="http://schemas.microsoft.com/office/drawing/2014/main" id="{53F89453-3D45-4E2B-9CBA-6D58ED6CAF6D}"/>
              </a:ext>
            </a:extLst>
          </p:cNvPr>
          <p:cNvSpPr/>
          <p:nvPr/>
        </p:nvSpPr>
        <p:spPr>
          <a:xfrm>
            <a:off x="269962" y="2201695"/>
            <a:ext cx="5719888" cy="507075"/>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latin typeface="游ゴシック 本文"/>
              </a:rPr>
              <a:t>経費削減をしたい法人顧客に対して</a:t>
            </a:r>
          </a:p>
        </p:txBody>
      </p:sp>
      <p:sp>
        <p:nvSpPr>
          <p:cNvPr id="12" name="テキスト ボックス 11">
            <a:extLst>
              <a:ext uri="{FF2B5EF4-FFF2-40B4-BE49-F238E27FC236}">
                <a16:creationId xmlns:a16="http://schemas.microsoft.com/office/drawing/2014/main" id="{FF12735A-B5A2-419F-AC24-CFD53BFCB12F}"/>
              </a:ext>
            </a:extLst>
          </p:cNvPr>
          <p:cNvSpPr txBox="1"/>
          <p:nvPr/>
        </p:nvSpPr>
        <p:spPr>
          <a:xfrm>
            <a:off x="283561" y="2750335"/>
            <a:ext cx="5719888" cy="384721"/>
          </a:xfrm>
          <a:prstGeom prst="rect">
            <a:avLst/>
          </a:prstGeom>
          <a:noFill/>
        </p:spPr>
        <p:txBody>
          <a:bodyPr wrap="square" rtlCol="0">
            <a:spAutoFit/>
          </a:bodyPr>
          <a:lstStyle/>
          <a:p>
            <a:pPr>
              <a:lnSpc>
                <a:spcPct val="150000"/>
              </a:lnSpc>
            </a:pPr>
            <a:r>
              <a:rPr kumimoji="1" lang="ja-JP" altLang="en-US" sz="1400" b="1" dirty="0"/>
              <a:t>何を</a:t>
            </a:r>
          </a:p>
        </p:txBody>
      </p:sp>
      <p:sp>
        <p:nvSpPr>
          <p:cNvPr id="14" name="テキスト ボックス 13">
            <a:extLst>
              <a:ext uri="{FF2B5EF4-FFF2-40B4-BE49-F238E27FC236}">
                <a16:creationId xmlns:a16="http://schemas.microsoft.com/office/drawing/2014/main" id="{B28212C8-06AB-46E7-A81B-E6AABD20D18C}"/>
              </a:ext>
            </a:extLst>
          </p:cNvPr>
          <p:cNvSpPr txBox="1"/>
          <p:nvPr/>
        </p:nvSpPr>
        <p:spPr>
          <a:xfrm>
            <a:off x="263352" y="3790111"/>
            <a:ext cx="5786381" cy="384721"/>
          </a:xfrm>
          <a:prstGeom prst="rect">
            <a:avLst/>
          </a:prstGeom>
          <a:noFill/>
        </p:spPr>
        <p:txBody>
          <a:bodyPr wrap="square" rtlCol="0">
            <a:spAutoFit/>
          </a:bodyPr>
          <a:lstStyle/>
          <a:p>
            <a:pPr>
              <a:lnSpc>
                <a:spcPct val="150000"/>
              </a:lnSpc>
            </a:pPr>
            <a:r>
              <a:rPr kumimoji="1" lang="ja-JP" altLang="en-US" sz="1400" b="1" dirty="0"/>
              <a:t>どうする仕事</a:t>
            </a:r>
          </a:p>
        </p:txBody>
      </p:sp>
      <p:sp>
        <p:nvSpPr>
          <p:cNvPr id="15" name="正方形/長方形 14">
            <a:extLst>
              <a:ext uri="{FF2B5EF4-FFF2-40B4-BE49-F238E27FC236}">
                <a16:creationId xmlns:a16="http://schemas.microsoft.com/office/drawing/2014/main" id="{630E2BE1-084A-4AC5-8D6B-35C3DCD44C1F}"/>
              </a:ext>
            </a:extLst>
          </p:cNvPr>
          <p:cNvSpPr/>
          <p:nvPr/>
        </p:nvSpPr>
        <p:spPr>
          <a:xfrm>
            <a:off x="278575" y="4207623"/>
            <a:ext cx="5687849" cy="1126349"/>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latin typeface="游ゴシック 本文"/>
              </a:rPr>
              <a:t>他社の電力会社から切り替えることによって経費が削減できることを提案する</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82AE5B88-F194-4BB7-B4BC-712E44210027}"/>
              </a:ext>
            </a:extLst>
          </p:cNvPr>
          <p:cNvSpPr txBox="1"/>
          <p:nvPr/>
        </p:nvSpPr>
        <p:spPr>
          <a:xfrm>
            <a:off x="6208761" y="1780205"/>
            <a:ext cx="5747438" cy="384721"/>
          </a:xfrm>
          <a:prstGeom prst="rect">
            <a:avLst/>
          </a:prstGeom>
          <a:noFill/>
        </p:spPr>
        <p:txBody>
          <a:bodyPr wrap="square" rtlCol="0">
            <a:spAutoFit/>
          </a:bodyPr>
          <a:lstStyle/>
          <a:p>
            <a:pPr>
              <a:lnSpc>
                <a:spcPct val="150000"/>
              </a:lnSpc>
            </a:pPr>
            <a:r>
              <a:rPr lang="ja-JP" altLang="en-US" sz="1400" b="1" dirty="0"/>
              <a:t>誰に</a:t>
            </a:r>
            <a:endParaRPr kumimoji="1" lang="ja-JP" altLang="en-US" sz="1400" b="1" dirty="0"/>
          </a:p>
        </p:txBody>
      </p:sp>
      <p:sp>
        <p:nvSpPr>
          <p:cNvPr id="3" name="テキスト ボックス 2">
            <a:extLst>
              <a:ext uri="{FF2B5EF4-FFF2-40B4-BE49-F238E27FC236}">
                <a16:creationId xmlns:a16="http://schemas.microsoft.com/office/drawing/2014/main" id="{B604D75C-3C36-4005-A48F-28D286A976AA}"/>
              </a:ext>
            </a:extLst>
          </p:cNvPr>
          <p:cNvSpPr txBox="1"/>
          <p:nvPr/>
        </p:nvSpPr>
        <p:spPr>
          <a:xfrm>
            <a:off x="269962" y="1395708"/>
            <a:ext cx="5733569" cy="369332"/>
          </a:xfrm>
          <a:prstGeom prst="rect">
            <a:avLst/>
          </a:prstGeom>
          <a:solidFill>
            <a:schemeClr val="tx1">
              <a:lumMod val="50000"/>
              <a:lumOff val="50000"/>
            </a:schemeClr>
          </a:solidFill>
        </p:spPr>
        <p:txBody>
          <a:bodyPr wrap="square" rtlCol="0">
            <a:spAutoFit/>
          </a:bodyPr>
          <a:lstStyle/>
          <a:p>
            <a:pPr algn="ctr"/>
            <a:r>
              <a:rPr kumimoji="1" lang="ja-JP" altLang="en-US" b="1" dirty="0">
                <a:solidFill>
                  <a:schemeClr val="bg1"/>
                </a:solidFill>
              </a:rPr>
              <a:t>現在の仕事（直近の仕事）</a:t>
            </a:r>
          </a:p>
        </p:txBody>
      </p:sp>
      <p:sp>
        <p:nvSpPr>
          <p:cNvPr id="30" name="テキスト ボックス 29">
            <a:extLst>
              <a:ext uri="{FF2B5EF4-FFF2-40B4-BE49-F238E27FC236}">
                <a16:creationId xmlns:a16="http://schemas.microsoft.com/office/drawing/2014/main" id="{CFA96A6E-64F0-427E-99F4-FB9CB2698562}"/>
              </a:ext>
            </a:extLst>
          </p:cNvPr>
          <p:cNvSpPr txBox="1"/>
          <p:nvPr/>
        </p:nvSpPr>
        <p:spPr>
          <a:xfrm>
            <a:off x="6195440" y="1387799"/>
            <a:ext cx="5760758" cy="369332"/>
          </a:xfrm>
          <a:prstGeom prst="rect">
            <a:avLst/>
          </a:prstGeom>
          <a:solidFill>
            <a:schemeClr val="tx1">
              <a:lumMod val="50000"/>
              <a:lumOff val="50000"/>
            </a:schemeClr>
          </a:solidFill>
        </p:spPr>
        <p:txBody>
          <a:bodyPr wrap="square" rtlCol="0">
            <a:spAutoFit/>
          </a:bodyPr>
          <a:lstStyle/>
          <a:p>
            <a:pPr algn="ctr"/>
            <a:r>
              <a:rPr kumimoji="1" lang="ja-JP" altLang="en-US" b="1" dirty="0">
                <a:solidFill>
                  <a:schemeClr val="bg1"/>
                </a:solidFill>
              </a:rPr>
              <a:t>応募先企業の仕事</a:t>
            </a:r>
          </a:p>
        </p:txBody>
      </p:sp>
      <p:sp>
        <p:nvSpPr>
          <p:cNvPr id="31" name="正方形/長方形 30">
            <a:extLst>
              <a:ext uri="{FF2B5EF4-FFF2-40B4-BE49-F238E27FC236}">
                <a16:creationId xmlns:a16="http://schemas.microsoft.com/office/drawing/2014/main" id="{71E184DF-85D9-4CC9-9947-F9AF3D99129F}"/>
              </a:ext>
            </a:extLst>
          </p:cNvPr>
          <p:cNvSpPr/>
          <p:nvPr/>
        </p:nvSpPr>
        <p:spPr>
          <a:xfrm>
            <a:off x="6236310" y="2201695"/>
            <a:ext cx="5719888" cy="507075"/>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latin typeface="游ゴシック 本文"/>
              </a:rPr>
              <a:t>転職をしたい個人に</a:t>
            </a:r>
            <a:endParaRPr lang="ja-JP" altLang="en-US" sz="1600" dirty="0">
              <a:solidFill>
                <a:srgbClr val="FF0000"/>
              </a:solidFill>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F3CE6061-CF94-48B5-8440-86A76BA671D3}"/>
              </a:ext>
            </a:extLst>
          </p:cNvPr>
          <p:cNvSpPr txBox="1"/>
          <p:nvPr/>
        </p:nvSpPr>
        <p:spPr>
          <a:xfrm>
            <a:off x="6249909" y="2756097"/>
            <a:ext cx="5719888" cy="384721"/>
          </a:xfrm>
          <a:prstGeom prst="rect">
            <a:avLst/>
          </a:prstGeom>
          <a:noFill/>
        </p:spPr>
        <p:txBody>
          <a:bodyPr wrap="square" rtlCol="0">
            <a:spAutoFit/>
          </a:bodyPr>
          <a:lstStyle/>
          <a:p>
            <a:pPr>
              <a:lnSpc>
                <a:spcPct val="150000"/>
              </a:lnSpc>
            </a:pPr>
            <a:r>
              <a:rPr kumimoji="1" lang="ja-JP" altLang="en-US" sz="1400" b="1" dirty="0"/>
              <a:t>何を</a:t>
            </a:r>
          </a:p>
        </p:txBody>
      </p:sp>
      <p:sp>
        <p:nvSpPr>
          <p:cNvPr id="33" name="正方形/長方形 32">
            <a:extLst>
              <a:ext uri="{FF2B5EF4-FFF2-40B4-BE49-F238E27FC236}">
                <a16:creationId xmlns:a16="http://schemas.microsoft.com/office/drawing/2014/main" id="{AE75AA93-F840-449B-97E5-4808AED9BA4C}"/>
              </a:ext>
            </a:extLst>
          </p:cNvPr>
          <p:cNvSpPr/>
          <p:nvPr/>
        </p:nvSpPr>
        <p:spPr>
          <a:xfrm>
            <a:off x="263352" y="3145728"/>
            <a:ext cx="5719888" cy="613561"/>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latin typeface="游ゴシック 本文"/>
              </a:rPr>
              <a:t>電力を</a:t>
            </a:r>
          </a:p>
        </p:txBody>
      </p:sp>
      <p:sp>
        <p:nvSpPr>
          <p:cNvPr id="34" name="正方形/長方形 33">
            <a:extLst>
              <a:ext uri="{FF2B5EF4-FFF2-40B4-BE49-F238E27FC236}">
                <a16:creationId xmlns:a16="http://schemas.microsoft.com/office/drawing/2014/main" id="{FE17C17F-6687-4DDD-8D7E-86DF1F1790CD}"/>
              </a:ext>
            </a:extLst>
          </p:cNvPr>
          <p:cNvSpPr/>
          <p:nvPr/>
        </p:nvSpPr>
        <p:spPr>
          <a:xfrm>
            <a:off x="6229700" y="3145728"/>
            <a:ext cx="5719888" cy="613561"/>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latin typeface="游ゴシック 本文"/>
              </a:rPr>
              <a:t>転職者と企業をマッチングするイベントの中での体験を</a:t>
            </a:r>
            <a:endParaRPr lang="ja-JP" altLang="en-US" sz="1600" dirty="0">
              <a:solidFill>
                <a:srgbClr val="FF0000"/>
              </a:solidFill>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6D7434B4-FDDC-4147-B228-9302133C52D5}"/>
              </a:ext>
            </a:extLst>
          </p:cNvPr>
          <p:cNvSpPr txBox="1"/>
          <p:nvPr/>
        </p:nvSpPr>
        <p:spPr>
          <a:xfrm>
            <a:off x="6234686" y="3790111"/>
            <a:ext cx="5786381" cy="384721"/>
          </a:xfrm>
          <a:prstGeom prst="rect">
            <a:avLst/>
          </a:prstGeom>
          <a:noFill/>
        </p:spPr>
        <p:txBody>
          <a:bodyPr wrap="square" rtlCol="0">
            <a:spAutoFit/>
          </a:bodyPr>
          <a:lstStyle/>
          <a:p>
            <a:pPr>
              <a:lnSpc>
                <a:spcPct val="150000"/>
              </a:lnSpc>
            </a:pPr>
            <a:r>
              <a:rPr kumimoji="1" lang="ja-JP" altLang="en-US" sz="1400" b="1" dirty="0"/>
              <a:t>どうする仕事</a:t>
            </a:r>
          </a:p>
        </p:txBody>
      </p:sp>
      <p:sp>
        <p:nvSpPr>
          <p:cNvPr id="36" name="正方形/長方形 35">
            <a:extLst>
              <a:ext uri="{FF2B5EF4-FFF2-40B4-BE49-F238E27FC236}">
                <a16:creationId xmlns:a16="http://schemas.microsoft.com/office/drawing/2014/main" id="{D627913E-C601-4862-A525-85CB820FDCFE}"/>
              </a:ext>
            </a:extLst>
          </p:cNvPr>
          <p:cNvSpPr/>
          <p:nvPr/>
        </p:nvSpPr>
        <p:spPr>
          <a:xfrm>
            <a:off x="6249909" y="4207623"/>
            <a:ext cx="5687849" cy="1126349"/>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latin typeface="游ゴシック 本文"/>
              </a:rPr>
              <a:t>企画することで、最良なユーザー体験を提供する</a:t>
            </a:r>
          </a:p>
        </p:txBody>
      </p:sp>
      <p:sp>
        <p:nvSpPr>
          <p:cNvPr id="37" name="テキスト ボックス 36">
            <a:extLst>
              <a:ext uri="{FF2B5EF4-FFF2-40B4-BE49-F238E27FC236}">
                <a16:creationId xmlns:a16="http://schemas.microsoft.com/office/drawing/2014/main" id="{03AABAD2-5E90-4DFA-BFE8-852D3FD99DD2}"/>
              </a:ext>
            </a:extLst>
          </p:cNvPr>
          <p:cNvSpPr txBox="1"/>
          <p:nvPr/>
        </p:nvSpPr>
        <p:spPr>
          <a:xfrm>
            <a:off x="191344" y="768289"/>
            <a:ext cx="11734411" cy="384721"/>
          </a:xfrm>
          <a:prstGeom prst="rect">
            <a:avLst/>
          </a:prstGeom>
          <a:noFill/>
        </p:spPr>
        <p:txBody>
          <a:bodyPr wrap="square" rtlCol="0">
            <a:spAutoFit/>
          </a:bodyPr>
          <a:lstStyle/>
          <a:p>
            <a:pPr>
              <a:lnSpc>
                <a:spcPct val="150000"/>
              </a:lnSpc>
            </a:pPr>
            <a:r>
              <a:rPr kumimoji="1" lang="en-US" altLang="ja-JP" sz="1400" b="1" dirty="0"/>
              <a:t>STEP</a:t>
            </a:r>
            <a:r>
              <a:rPr lang="en-US" altLang="ja-JP" sz="1400" b="1" dirty="0"/>
              <a:t>1</a:t>
            </a:r>
            <a:r>
              <a:rPr kumimoji="1" lang="ja-JP" altLang="en-US" sz="1400" b="1" dirty="0"/>
              <a:t>：現在の仕事（直近の仕事）内容と応募企業の仕事内容を「誰に」「何を」「どうする仕事」か、書いてみましょう。</a:t>
            </a:r>
          </a:p>
        </p:txBody>
      </p:sp>
      <p:sp>
        <p:nvSpPr>
          <p:cNvPr id="39" name="テキスト ボックス 38">
            <a:extLst>
              <a:ext uri="{FF2B5EF4-FFF2-40B4-BE49-F238E27FC236}">
                <a16:creationId xmlns:a16="http://schemas.microsoft.com/office/drawing/2014/main" id="{9E7E51AC-3160-4F45-AE79-B572E0B3AC3A}"/>
              </a:ext>
            </a:extLst>
          </p:cNvPr>
          <p:cNvSpPr txBox="1"/>
          <p:nvPr/>
        </p:nvSpPr>
        <p:spPr>
          <a:xfrm>
            <a:off x="263352" y="5445224"/>
            <a:ext cx="11674406" cy="384721"/>
          </a:xfrm>
          <a:prstGeom prst="rect">
            <a:avLst/>
          </a:prstGeom>
          <a:noFill/>
        </p:spPr>
        <p:txBody>
          <a:bodyPr wrap="square" rtlCol="0">
            <a:spAutoFit/>
          </a:bodyPr>
          <a:lstStyle/>
          <a:p>
            <a:pPr>
              <a:lnSpc>
                <a:spcPct val="150000"/>
              </a:lnSpc>
            </a:pPr>
            <a:r>
              <a:rPr kumimoji="1" lang="en-US" altLang="ja-JP" sz="1400" b="1" dirty="0"/>
              <a:t>STEP2</a:t>
            </a:r>
            <a:r>
              <a:rPr lang="ja-JP" altLang="en-US" sz="1400" b="1" dirty="0"/>
              <a:t>：</a:t>
            </a:r>
            <a:r>
              <a:rPr kumimoji="1" lang="ja-JP" altLang="en-US" sz="1400" b="1" dirty="0"/>
              <a:t>現在の仕事（直近の仕事）内容と応募企業の共通項を探してみましょう。</a:t>
            </a:r>
          </a:p>
        </p:txBody>
      </p:sp>
      <p:sp>
        <p:nvSpPr>
          <p:cNvPr id="40" name="正方形/長方形 39">
            <a:extLst>
              <a:ext uri="{FF2B5EF4-FFF2-40B4-BE49-F238E27FC236}">
                <a16:creationId xmlns:a16="http://schemas.microsoft.com/office/drawing/2014/main" id="{D3D2B245-FFC6-4FD0-AEB9-55606667DFA6}"/>
              </a:ext>
            </a:extLst>
          </p:cNvPr>
          <p:cNvSpPr/>
          <p:nvPr/>
        </p:nvSpPr>
        <p:spPr>
          <a:xfrm>
            <a:off x="278575" y="5884763"/>
            <a:ext cx="11647180" cy="704017"/>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rgbClr val="FF0000"/>
                </a:solidFill>
              </a:rPr>
              <a:t>目標達成意識</a:t>
            </a:r>
            <a:endParaRPr kumimoji="1" lang="en-US" altLang="ja-JP" sz="1600" dirty="0">
              <a:solidFill>
                <a:srgbClr val="FF0000"/>
              </a:solidFill>
            </a:endParaRPr>
          </a:p>
          <a:p>
            <a:r>
              <a:rPr kumimoji="1" lang="ja-JP" altLang="en-US" sz="1600" dirty="0">
                <a:solidFill>
                  <a:srgbClr val="FF0000"/>
                </a:solidFill>
              </a:rPr>
              <a:t>（現在の仕事：予算達成する　応募先企業の仕事：応募・決定につなげる）</a:t>
            </a:r>
            <a:endParaRPr kumimoji="1" lang="ja-JP" altLang="en-US" dirty="0">
              <a:solidFill>
                <a:srgbClr val="FF0000"/>
              </a:solidFill>
            </a:endParaRPr>
          </a:p>
        </p:txBody>
      </p:sp>
      <p:sp>
        <p:nvSpPr>
          <p:cNvPr id="24" name="テキスト ボックス 23">
            <a:extLst>
              <a:ext uri="{FF2B5EF4-FFF2-40B4-BE49-F238E27FC236}">
                <a16:creationId xmlns:a16="http://schemas.microsoft.com/office/drawing/2014/main" id="{B7675951-A9C5-440D-95E8-07E200E7F763}"/>
              </a:ext>
            </a:extLst>
          </p:cNvPr>
          <p:cNvSpPr txBox="1"/>
          <p:nvPr/>
        </p:nvSpPr>
        <p:spPr>
          <a:xfrm>
            <a:off x="212032" y="164268"/>
            <a:ext cx="936104" cy="369332"/>
          </a:xfrm>
          <a:prstGeom prst="rect">
            <a:avLst/>
          </a:prstGeom>
          <a:solidFill>
            <a:srgbClr val="FF0000"/>
          </a:solidFill>
        </p:spPr>
        <p:txBody>
          <a:bodyPr wrap="square" rtlCol="0">
            <a:spAutoFit/>
          </a:bodyPr>
          <a:lstStyle/>
          <a:p>
            <a:pPr algn="ctr"/>
            <a:r>
              <a:rPr kumimoji="1" lang="ja-JP" altLang="en-US" b="1" dirty="0">
                <a:solidFill>
                  <a:schemeClr val="bg1"/>
                </a:solidFill>
              </a:rPr>
              <a:t>見本</a:t>
            </a:r>
          </a:p>
        </p:txBody>
      </p:sp>
    </p:spTree>
    <p:extLst>
      <p:ext uri="{BB962C8B-B14F-4D97-AF65-F5344CB8AC3E}">
        <p14:creationId xmlns:p14="http://schemas.microsoft.com/office/powerpoint/2010/main" val="2638626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a:extLst>
              <a:ext uri="{FF2B5EF4-FFF2-40B4-BE49-F238E27FC236}">
                <a16:creationId xmlns:a16="http://schemas.microsoft.com/office/drawing/2014/main" id="{D364AC32-414B-4DB9-A985-BE573465DD06}"/>
              </a:ext>
            </a:extLst>
          </p:cNvPr>
          <p:cNvGrpSpPr/>
          <p:nvPr/>
        </p:nvGrpSpPr>
        <p:grpSpPr>
          <a:xfrm>
            <a:off x="-21787" y="-21554"/>
            <a:ext cx="12244829" cy="726855"/>
            <a:chOff x="-35642" y="20010"/>
            <a:chExt cx="12244829" cy="726855"/>
          </a:xfrm>
        </p:grpSpPr>
        <p:sp>
          <p:nvSpPr>
            <p:cNvPr id="4" name="正方形/長方形 3">
              <a:extLst>
                <a:ext uri="{FF2B5EF4-FFF2-40B4-BE49-F238E27FC236}">
                  <a16:creationId xmlns:a16="http://schemas.microsoft.com/office/drawing/2014/main" id="{ABD60520-6358-4792-B4F3-C3B2D716A3A5}"/>
                </a:ext>
              </a:extLst>
            </p:cNvPr>
            <p:cNvSpPr/>
            <p:nvPr/>
          </p:nvSpPr>
          <p:spPr>
            <a:xfrm>
              <a:off x="-35642" y="20010"/>
              <a:ext cx="12244829" cy="72685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 name="テキスト ボックス 4">
              <a:extLst>
                <a:ext uri="{FF2B5EF4-FFF2-40B4-BE49-F238E27FC236}">
                  <a16:creationId xmlns:a16="http://schemas.microsoft.com/office/drawing/2014/main" id="{6E988EA9-F4D0-457E-9977-280195D26A6D}"/>
                </a:ext>
              </a:extLst>
            </p:cNvPr>
            <p:cNvSpPr txBox="1"/>
            <p:nvPr/>
          </p:nvSpPr>
          <p:spPr>
            <a:xfrm>
              <a:off x="-19152" y="178123"/>
              <a:ext cx="12198155" cy="369332"/>
            </a:xfrm>
            <a:prstGeom prst="rect">
              <a:avLst/>
            </a:prstGeom>
            <a:noFill/>
          </p:spPr>
          <p:txBody>
            <a:bodyPr wrap="square" rtlCol="0">
              <a:spAutoFit/>
            </a:bodyPr>
            <a:lstStyle/>
            <a:p>
              <a:pPr algn="ctr"/>
              <a:r>
                <a:rPr lang="en-US" altLang="ja-JP" b="1" dirty="0" err="1">
                  <a:solidFill>
                    <a:schemeClr val="bg1"/>
                  </a:solidFill>
                </a:rPr>
                <a:t>doda</a:t>
              </a:r>
              <a:r>
                <a:rPr lang="ja-JP" altLang="en-US" b="1" dirty="0">
                  <a:solidFill>
                    <a:schemeClr val="bg1"/>
                  </a:solidFill>
                </a:rPr>
                <a:t>オンライン面接突破トレーニングワークシート　</a:t>
              </a:r>
              <a:r>
                <a:rPr lang="en-US" altLang="ja-JP" b="1" dirty="0">
                  <a:solidFill>
                    <a:schemeClr val="bg1"/>
                  </a:solidFill>
                </a:rPr>
                <a:t>–</a:t>
              </a:r>
              <a:r>
                <a:rPr lang="ja-JP" altLang="en-US" b="1" dirty="0">
                  <a:solidFill>
                    <a:schemeClr val="bg1"/>
                  </a:solidFill>
                </a:rPr>
                <a:t>経歴説明②</a:t>
              </a:r>
              <a:r>
                <a:rPr lang="en-US" altLang="ja-JP" b="1" dirty="0">
                  <a:solidFill>
                    <a:schemeClr val="bg1"/>
                  </a:solidFill>
                </a:rPr>
                <a:t>–</a:t>
              </a:r>
              <a:endParaRPr lang="ja-JP" altLang="en-US" b="1" dirty="0">
                <a:solidFill>
                  <a:schemeClr val="bg1"/>
                </a:solidFill>
              </a:endParaRPr>
            </a:p>
          </p:txBody>
        </p:sp>
      </p:grpSp>
      <p:sp>
        <p:nvSpPr>
          <p:cNvPr id="20" name="テキスト ボックス 19">
            <a:extLst>
              <a:ext uri="{FF2B5EF4-FFF2-40B4-BE49-F238E27FC236}">
                <a16:creationId xmlns:a16="http://schemas.microsoft.com/office/drawing/2014/main" id="{139DCD17-F447-4949-8963-56E8EF481CD7}"/>
              </a:ext>
            </a:extLst>
          </p:cNvPr>
          <p:cNvSpPr txBox="1"/>
          <p:nvPr/>
        </p:nvSpPr>
        <p:spPr>
          <a:xfrm>
            <a:off x="2639616" y="4827023"/>
            <a:ext cx="2385174" cy="338554"/>
          </a:xfrm>
          <a:prstGeom prst="rect">
            <a:avLst/>
          </a:prstGeom>
          <a:noFill/>
        </p:spPr>
        <p:txBody>
          <a:bodyPr wrap="square" rtlCol="0">
            <a:spAutoFit/>
          </a:bodyPr>
          <a:lstStyle/>
          <a:p>
            <a:pPr algn="ctr"/>
            <a:r>
              <a:rPr lang="ja-JP" altLang="en-US" sz="1600" b="1" dirty="0">
                <a:solidFill>
                  <a:schemeClr val="bg1"/>
                </a:solidFill>
              </a:rPr>
              <a:t>②共有</a:t>
            </a:r>
            <a:r>
              <a:rPr kumimoji="1" lang="ja-JP" altLang="en-US" sz="1600" b="1" dirty="0">
                <a:solidFill>
                  <a:schemeClr val="bg1"/>
                </a:solidFill>
              </a:rPr>
              <a:t>のボタンを押す</a:t>
            </a:r>
          </a:p>
        </p:txBody>
      </p:sp>
      <p:sp>
        <p:nvSpPr>
          <p:cNvPr id="2" name="正方形/長方形 1">
            <a:extLst>
              <a:ext uri="{FF2B5EF4-FFF2-40B4-BE49-F238E27FC236}">
                <a16:creationId xmlns:a16="http://schemas.microsoft.com/office/drawing/2014/main" id="{53F89453-3D45-4E2B-9CBA-6D58ED6CAF6D}"/>
              </a:ext>
            </a:extLst>
          </p:cNvPr>
          <p:cNvSpPr/>
          <p:nvPr/>
        </p:nvSpPr>
        <p:spPr>
          <a:xfrm>
            <a:off x="263352" y="1664538"/>
            <a:ext cx="11692846" cy="2069082"/>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rPr>
              <a:t>私は法人向けに経費削減を目的とした電力の切り替えの提案を行っています。</a:t>
            </a:r>
          </a:p>
          <a:p>
            <a:r>
              <a:rPr lang="ja-JP" altLang="en-US" sz="1600" dirty="0">
                <a:solidFill>
                  <a:srgbClr val="FF0000"/>
                </a:solidFill>
              </a:rPr>
              <a:t>新規開拓をメインとしておりますが、代理店を活用した全国への幅広い提案や、太陽光や蓄電池など他商材とのセット提案もしております。</a:t>
            </a:r>
          </a:p>
        </p:txBody>
      </p:sp>
      <p:sp>
        <p:nvSpPr>
          <p:cNvPr id="16" name="テキスト ボックス 15">
            <a:extLst>
              <a:ext uri="{FF2B5EF4-FFF2-40B4-BE49-F238E27FC236}">
                <a16:creationId xmlns:a16="http://schemas.microsoft.com/office/drawing/2014/main" id="{88866AE0-8146-4F2F-8502-AC807586FBC4}"/>
              </a:ext>
            </a:extLst>
          </p:cNvPr>
          <p:cNvSpPr txBox="1"/>
          <p:nvPr/>
        </p:nvSpPr>
        <p:spPr>
          <a:xfrm>
            <a:off x="191344" y="3780947"/>
            <a:ext cx="11734411" cy="384721"/>
          </a:xfrm>
          <a:prstGeom prst="rect">
            <a:avLst/>
          </a:prstGeom>
          <a:noFill/>
        </p:spPr>
        <p:txBody>
          <a:bodyPr wrap="square" rtlCol="0">
            <a:spAutoFit/>
          </a:bodyPr>
          <a:lstStyle/>
          <a:p>
            <a:pPr>
              <a:lnSpc>
                <a:spcPct val="150000"/>
              </a:lnSpc>
            </a:pPr>
            <a:r>
              <a:rPr kumimoji="1" lang="ja-JP" altLang="en-US" sz="1400" b="1" dirty="0"/>
              <a:t>具体的なエピソード</a:t>
            </a:r>
          </a:p>
        </p:txBody>
      </p:sp>
      <p:sp>
        <p:nvSpPr>
          <p:cNvPr id="17" name="正方形/長方形 16">
            <a:extLst>
              <a:ext uri="{FF2B5EF4-FFF2-40B4-BE49-F238E27FC236}">
                <a16:creationId xmlns:a16="http://schemas.microsoft.com/office/drawing/2014/main" id="{86C95268-C801-4546-9C7A-804192168F17}"/>
              </a:ext>
            </a:extLst>
          </p:cNvPr>
          <p:cNvSpPr/>
          <p:nvPr/>
        </p:nvSpPr>
        <p:spPr>
          <a:xfrm>
            <a:off x="263352" y="4203457"/>
            <a:ext cx="11692846" cy="2338475"/>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rgbClr val="FF0000"/>
                </a:solidFill>
              </a:rPr>
              <a:t>私が仕事をする上で心掛けてきたことは目標達成意識です。</a:t>
            </a:r>
          </a:p>
          <a:p>
            <a:r>
              <a:rPr lang="ja-JP" altLang="en-US" dirty="0">
                <a:solidFill>
                  <a:srgbClr val="FF0000"/>
                </a:solidFill>
              </a:rPr>
              <a:t>年度予算に合わせた月次の目標契約件数、週次の具体的な行動量まで落とし込み、未達になりそうな場合は代理店へのフィーを調整しながら予算達成できるように行動しておりました。</a:t>
            </a:r>
          </a:p>
          <a:p>
            <a:r>
              <a:rPr lang="ja-JP" altLang="en-US" dirty="0">
                <a:solidFill>
                  <a:srgbClr val="FF0000"/>
                </a:solidFill>
              </a:rPr>
              <a:t>具体的には、市区町村の大口顧客を獲得するために、自治体への電力の地産地消サービスを提案しました。その結果、年度予算を達成し、安定かつ継続的な取引を実現しました。</a:t>
            </a:r>
          </a:p>
          <a:p>
            <a:endParaRPr kumimoji="1" lang="ja-JP" altLang="en-US" dirty="0">
              <a:solidFill>
                <a:srgbClr val="FF0000"/>
              </a:solidFill>
            </a:endParaRPr>
          </a:p>
        </p:txBody>
      </p:sp>
      <p:sp>
        <p:nvSpPr>
          <p:cNvPr id="21" name="テキスト ボックス 20">
            <a:extLst>
              <a:ext uri="{FF2B5EF4-FFF2-40B4-BE49-F238E27FC236}">
                <a16:creationId xmlns:a16="http://schemas.microsoft.com/office/drawing/2014/main" id="{EA59534F-7D24-4DA2-8847-9C21B521BA96}"/>
              </a:ext>
            </a:extLst>
          </p:cNvPr>
          <p:cNvSpPr txBox="1"/>
          <p:nvPr/>
        </p:nvSpPr>
        <p:spPr>
          <a:xfrm>
            <a:off x="191344" y="1260667"/>
            <a:ext cx="11734411" cy="384721"/>
          </a:xfrm>
          <a:prstGeom prst="rect">
            <a:avLst/>
          </a:prstGeom>
          <a:noFill/>
        </p:spPr>
        <p:txBody>
          <a:bodyPr wrap="square" rtlCol="0">
            <a:spAutoFit/>
          </a:bodyPr>
          <a:lstStyle/>
          <a:p>
            <a:pPr>
              <a:lnSpc>
                <a:spcPct val="150000"/>
              </a:lnSpc>
            </a:pPr>
            <a:r>
              <a:rPr lang="ja-JP" altLang="en-US" sz="1400" b="1" dirty="0"/>
              <a:t>携わってきた仕事</a:t>
            </a:r>
            <a:endParaRPr kumimoji="1" lang="ja-JP" altLang="en-US" sz="1400" b="1" dirty="0"/>
          </a:p>
        </p:txBody>
      </p:sp>
      <p:sp>
        <p:nvSpPr>
          <p:cNvPr id="22" name="テキスト ボックス 21">
            <a:extLst>
              <a:ext uri="{FF2B5EF4-FFF2-40B4-BE49-F238E27FC236}">
                <a16:creationId xmlns:a16="http://schemas.microsoft.com/office/drawing/2014/main" id="{112B7F6D-CD49-4B0A-A127-254397D63D20}"/>
              </a:ext>
            </a:extLst>
          </p:cNvPr>
          <p:cNvSpPr txBox="1"/>
          <p:nvPr/>
        </p:nvSpPr>
        <p:spPr>
          <a:xfrm>
            <a:off x="191344" y="768289"/>
            <a:ext cx="11734411" cy="384721"/>
          </a:xfrm>
          <a:prstGeom prst="rect">
            <a:avLst/>
          </a:prstGeom>
          <a:noFill/>
        </p:spPr>
        <p:txBody>
          <a:bodyPr wrap="square" rtlCol="0">
            <a:spAutoFit/>
          </a:bodyPr>
          <a:lstStyle/>
          <a:p>
            <a:pPr>
              <a:lnSpc>
                <a:spcPct val="150000"/>
              </a:lnSpc>
            </a:pPr>
            <a:r>
              <a:rPr kumimoji="1" lang="en-US" altLang="ja-JP" sz="1400" b="1" dirty="0"/>
              <a:t>STEP3</a:t>
            </a:r>
            <a:r>
              <a:rPr kumimoji="1" lang="ja-JP" altLang="en-US" sz="1400" b="1" dirty="0"/>
              <a:t>：いままで携わってきた仕事を簡潔に記載し、共通項をアピールできるような具体的なエピソードを書いてみましょう。</a:t>
            </a:r>
          </a:p>
        </p:txBody>
      </p:sp>
      <p:sp>
        <p:nvSpPr>
          <p:cNvPr id="26" name="二等辺三角形 25">
            <a:extLst>
              <a:ext uri="{FF2B5EF4-FFF2-40B4-BE49-F238E27FC236}">
                <a16:creationId xmlns:a16="http://schemas.microsoft.com/office/drawing/2014/main" id="{761C2A7C-2470-41BD-967E-6CC2718DC553}"/>
              </a:ext>
            </a:extLst>
          </p:cNvPr>
          <p:cNvSpPr/>
          <p:nvPr/>
        </p:nvSpPr>
        <p:spPr>
          <a:xfrm rot="10800000">
            <a:off x="5996704" y="3892917"/>
            <a:ext cx="194152" cy="109414"/>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 name="テキスト ボックス 11">
            <a:extLst>
              <a:ext uri="{FF2B5EF4-FFF2-40B4-BE49-F238E27FC236}">
                <a16:creationId xmlns:a16="http://schemas.microsoft.com/office/drawing/2014/main" id="{0B8A04CB-A78A-4B77-9865-E31C18C29849}"/>
              </a:ext>
            </a:extLst>
          </p:cNvPr>
          <p:cNvSpPr txBox="1"/>
          <p:nvPr/>
        </p:nvSpPr>
        <p:spPr>
          <a:xfrm>
            <a:off x="212032" y="164268"/>
            <a:ext cx="936104" cy="369332"/>
          </a:xfrm>
          <a:prstGeom prst="rect">
            <a:avLst/>
          </a:prstGeom>
          <a:solidFill>
            <a:srgbClr val="FF0000"/>
          </a:solidFill>
        </p:spPr>
        <p:txBody>
          <a:bodyPr wrap="square" rtlCol="0">
            <a:spAutoFit/>
          </a:bodyPr>
          <a:lstStyle/>
          <a:p>
            <a:pPr algn="ctr"/>
            <a:r>
              <a:rPr kumimoji="1" lang="ja-JP" altLang="en-US" b="1" dirty="0">
                <a:solidFill>
                  <a:schemeClr val="bg1"/>
                </a:solidFill>
              </a:rPr>
              <a:t>見本</a:t>
            </a:r>
          </a:p>
        </p:txBody>
      </p:sp>
    </p:spTree>
    <p:extLst>
      <p:ext uri="{BB962C8B-B14F-4D97-AF65-F5344CB8AC3E}">
        <p14:creationId xmlns:p14="http://schemas.microsoft.com/office/powerpoint/2010/main" val="115412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a:extLst>
              <a:ext uri="{FF2B5EF4-FFF2-40B4-BE49-F238E27FC236}">
                <a16:creationId xmlns:a16="http://schemas.microsoft.com/office/drawing/2014/main" id="{D364AC32-414B-4DB9-A985-BE573465DD06}"/>
              </a:ext>
            </a:extLst>
          </p:cNvPr>
          <p:cNvGrpSpPr/>
          <p:nvPr/>
        </p:nvGrpSpPr>
        <p:grpSpPr>
          <a:xfrm>
            <a:off x="-21787" y="-21554"/>
            <a:ext cx="12244829" cy="726855"/>
            <a:chOff x="-35642" y="20010"/>
            <a:chExt cx="12244829" cy="726855"/>
          </a:xfrm>
        </p:grpSpPr>
        <p:sp>
          <p:nvSpPr>
            <p:cNvPr id="4" name="正方形/長方形 3">
              <a:extLst>
                <a:ext uri="{FF2B5EF4-FFF2-40B4-BE49-F238E27FC236}">
                  <a16:creationId xmlns:a16="http://schemas.microsoft.com/office/drawing/2014/main" id="{ABD60520-6358-4792-B4F3-C3B2D716A3A5}"/>
                </a:ext>
              </a:extLst>
            </p:cNvPr>
            <p:cNvSpPr/>
            <p:nvPr/>
          </p:nvSpPr>
          <p:spPr>
            <a:xfrm>
              <a:off x="-35642" y="20010"/>
              <a:ext cx="12244829" cy="72685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 name="テキスト ボックス 4">
              <a:extLst>
                <a:ext uri="{FF2B5EF4-FFF2-40B4-BE49-F238E27FC236}">
                  <a16:creationId xmlns:a16="http://schemas.microsoft.com/office/drawing/2014/main" id="{6E988EA9-F4D0-457E-9977-280195D26A6D}"/>
                </a:ext>
              </a:extLst>
            </p:cNvPr>
            <p:cNvSpPr txBox="1"/>
            <p:nvPr/>
          </p:nvSpPr>
          <p:spPr>
            <a:xfrm>
              <a:off x="-19152" y="178123"/>
              <a:ext cx="12198155" cy="369332"/>
            </a:xfrm>
            <a:prstGeom prst="rect">
              <a:avLst/>
            </a:prstGeom>
            <a:noFill/>
          </p:spPr>
          <p:txBody>
            <a:bodyPr wrap="square" rtlCol="0">
              <a:spAutoFit/>
            </a:bodyPr>
            <a:lstStyle/>
            <a:p>
              <a:pPr algn="ctr"/>
              <a:r>
                <a:rPr lang="en-US" altLang="ja-JP" b="1" dirty="0" err="1">
                  <a:solidFill>
                    <a:schemeClr val="bg1"/>
                  </a:solidFill>
                </a:rPr>
                <a:t>doda</a:t>
              </a:r>
              <a:r>
                <a:rPr lang="ja-JP" altLang="en-US" b="1" dirty="0">
                  <a:solidFill>
                    <a:schemeClr val="bg1"/>
                  </a:solidFill>
                </a:rPr>
                <a:t>オンライン面接突破トレーニングワークシート　</a:t>
              </a:r>
              <a:r>
                <a:rPr lang="en-US" altLang="ja-JP" b="1" dirty="0">
                  <a:solidFill>
                    <a:schemeClr val="bg1"/>
                  </a:solidFill>
                </a:rPr>
                <a:t>–</a:t>
              </a:r>
              <a:r>
                <a:rPr lang="ja-JP" altLang="en-US" b="1" dirty="0">
                  <a:solidFill>
                    <a:schemeClr val="bg1"/>
                  </a:solidFill>
                </a:rPr>
                <a:t>転職理由</a:t>
              </a:r>
              <a:r>
                <a:rPr lang="en-US" altLang="ja-JP" b="1" dirty="0">
                  <a:solidFill>
                    <a:schemeClr val="bg1"/>
                  </a:solidFill>
                </a:rPr>
                <a:t>–</a:t>
              </a:r>
              <a:endParaRPr lang="ja-JP" altLang="en-US" b="1" dirty="0">
                <a:solidFill>
                  <a:schemeClr val="bg1"/>
                </a:solidFill>
              </a:endParaRPr>
            </a:p>
          </p:txBody>
        </p:sp>
      </p:grpSp>
      <p:sp>
        <p:nvSpPr>
          <p:cNvPr id="16" name="テキスト ボックス 15">
            <a:extLst>
              <a:ext uri="{FF2B5EF4-FFF2-40B4-BE49-F238E27FC236}">
                <a16:creationId xmlns:a16="http://schemas.microsoft.com/office/drawing/2014/main" id="{88866AE0-8146-4F2F-8502-AC807586FBC4}"/>
              </a:ext>
            </a:extLst>
          </p:cNvPr>
          <p:cNvSpPr txBox="1"/>
          <p:nvPr/>
        </p:nvSpPr>
        <p:spPr>
          <a:xfrm>
            <a:off x="6240018" y="1189787"/>
            <a:ext cx="5699592" cy="384721"/>
          </a:xfrm>
          <a:prstGeom prst="rect">
            <a:avLst/>
          </a:prstGeom>
          <a:noFill/>
        </p:spPr>
        <p:txBody>
          <a:bodyPr wrap="square" rtlCol="0">
            <a:spAutoFit/>
          </a:bodyPr>
          <a:lstStyle/>
          <a:p>
            <a:pPr>
              <a:lnSpc>
                <a:spcPct val="150000"/>
              </a:lnSpc>
            </a:pPr>
            <a:r>
              <a:rPr kumimoji="1" lang="ja-JP" altLang="en-US" sz="1400" b="1" dirty="0"/>
              <a:t>転職を通じて実現したいこと（転職目的）</a:t>
            </a:r>
          </a:p>
        </p:txBody>
      </p:sp>
      <p:sp>
        <p:nvSpPr>
          <p:cNvPr id="21" name="テキスト ボックス 20">
            <a:extLst>
              <a:ext uri="{FF2B5EF4-FFF2-40B4-BE49-F238E27FC236}">
                <a16:creationId xmlns:a16="http://schemas.microsoft.com/office/drawing/2014/main" id="{EA59534F-7D24-4DA2-8847-9C21B521BA96}"/>
              </a:ext>
            </a:extLst>
          </p:cNvPr>
          <p:cNvSpPr txBox="1"/>
          <p:nvPr/>
        </p:nvSpPr>
        <p:spPr>
          <a:xfrm>
            <a:off x="221788" y="1171775"/>
            <a:ext cx="5730196" cy="384721"/>
          </a:xfrm>
          <a:prstGeom prst="rect">
            <a:avLst/>
          </a:prstGeom>
          <a:noFill/>
        </p:spPr>
        <p:txBody>
          <a:bodyPr wrap="square" rtlCol="0">
            <a:spAutoFit/>
          </a:bodyPr>
          <a:lstStyle/>
          <a:p>
            <a:pPr>
              <a:lnSpc>
                <a:spcPct val="150000"/>
              </a:lnSpc>
            </a:pPr>
            <a:r>
              <a:rPr lang="ja-JP" altLang="en-US" sz="1400" b="1" dirty="0"/>
              <a:t>転職を考えたきっかけ（不満や不安）</a:t>
            </a:r>
            <a:endParaRPr kumimoji="1" lang="ja-JP" altLang="en-US" sz="1400" b="1" dirty="0"/>
          </a:p>
        </p:txBody>
      </p:sp>
      <p:sp>
        <p:nvSpPr>
          <p:cNvPr id="22" name="テキスト ボックス 21">
            <a:extLst>
              <a:ext uri="{FF2B5EF4-FFF2-40B4-BE49-F238E27FC236}">
                <a16:creationId xmlns:a16="http://schemas.microsoft.com/office/drawing/2014/main" id="{112B7F6D-CD49-4B0A-A127-254397D63D20}"/>
              </a:ext>
            </a:extLst>
          </p:cNvPr>
          <p:cNvSpPr txBox="1"/>
          <p:nvPr/>
        </p:nvSpPr>
        <p:spPr>
          <a:xfrm>
            <a:off x="191344" y="768289"/>
            <a:ext cx="11734411" cy="384721"/>
          </a:xfrm>
          <a:prstGeom prst="rect">
            <a:avLst/>
          </a:prstGeom>
          <a:noFill/>
        </p:spPr>
        <p:txBody>
          <a:bodyPr wrap="square" rtlCol="0">
            <a:spAutoFit/>
          </a:bodyPr>
          <a:lstStyle/>
          <a:p>
            <a:pPr>
              <a:lnSpc>
                <a:spcPct val="150000"/>
              </a:lnSpc>
            </a:pPr>
            <a:r>
              <a:rPr kumimoji="1" lang="en-US" altLang="ja-JP" sz="1400" b="1" dirty="0"/>
              <a:t>STEP1</a:t>
            </a:r>
            <a:r>
              <a:rPr kumimoji="1" lang="ja-JP" altLang="en-US" sz="1400" b="1" dirty="0"/>
              <a:t>：転職を考えたきっかけ（不満と不安）と転職を通じて実現したいこと（転職目的）を洗い出してみましょう。</a:t>
            </a:r>
          </a:p>
        </p:txBody>
      </p:sp>
      <p:sp>
        <p:nvSpPr>
          <p:cNvPr id="11" name="正方形/長方形 10">
            <a:extLst>
              <a:ext uri="{FF2B5EF4-FFF2-40B4-BE49-F238E27FC236}">
                <a16:creationId xmlns:a16="http://schemas.microsoft.com/office/drawing/2014/main" id="{1A43F6F8-C830-4277-8E2A-FCD76AAC91DE}"/>
              </a:ext>
            </a:extLst>
          </p:cNvPr>
          <p:cNvSpPr/>
          <p:nvPr/>
        </p:nvSpPr>
        <p:spPr>
          <a:xfrm>
            <a:off x="6240018" y="1607980"/>
            <a:ext cx="5716180" cy="1413211"/>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rPr>
              <a:t>顧客に選ばれる商品・サービスをつくる仕事に携わりたい</a:t>
            </a:r>
          </a:p>
        </p:txBody>
      </p:sp>
      <p:sp>
        <p:nvSpPr>
          <p:cNvPr id="12" name="テキスト ボックス 11">
            <a:extLst>
              <a:ext uri="{FF2B5EF4-FFF2-40B4-BE49-F238E27FC236}">
                <a16:creationId xmlns:a16="http://schemas.microsoft.com/office/drawing/2014/main" id="{689A6CAE-83AE-4014-A658-38CD2915FAEB}"/>
              </a:ext>
            </a:extLst>
          </p:cNvPr>
          <p:cNvSpPr txBox="1"/>
          <p:nvPr/>
        </p:nvSpPr>
        <p:spPr>
          <a:xfrm>
            <a:off x="191344" y="3111378"/>
            <a:ext cx="11734411" cy="384721"/>
          </a:xfrm>
          <a:prstGeom prst="rect">
            <a:avLst/>
          </a:prstGeom>
          <a:noFill/>
        </p:spPr>
        <p:txBody>
          <a:bodyPr wrap="square" rtlCol="0">
            <a:spAutoFit/>
          </a:bodyPr>
          <a:lstStyle/>
          <a:p>
            <a:pPr>
              <a:lnSpc>
                <a:spcPct val="150000"/>
              </a:lnSpc>
            </a:pPr>
            <a:r>
              <a:rPr kumimoji="1" lang="en-US" altLang="ja-JP" sz="1400" b="1" dirty="0"/>
              <a:t>STEP2</a:t>
            </a:r>
            <a:r>
              <a:rPr kumimoji="1" lang="ja-JP" altLang="en-US" sz="1400" b="1" dirty="0"/>
              <a:t>：上記の</a:t>
            </a:r>
            <a:r>
              <a:rPr kumimoji="1" lang="en-US" altLang="ja-JP" sz="1400" b="1" dirty="0"/>
              <a:t>2</a:t>
            </a:r>
            <a:r>
              <a:rPr kumimoji="1" lang="ja-JP" altLang="en-US" sz="1400" b="1" dirty="0" err="1"/>
              <a:t>つを</a:t>
            </a:r>
            <a:r>
              <a:rPr kumimoji="1" lang="ja-JP" altLang="en-US" sz="1400" b="1" dirty="0"/>
              <a:t>組み合わせて転職理由を書いてみましょう。</a:t>
            </a:r>
          </a:p>
        </p:txBody>
      </p:sp>
      <p:sp>
        <p:nvSpPr>
          <p:cNvPr id="13" name="正方形/長方形 12">
            <a:extLst>
              <a:ext uri="{FF2B5EF4-FFF2-40B4-BE49-F238E27FC236}">
                <a16:creationId xmlns:a16="http://schemas.microsoft.com/office/drawing/2014/main" id="{83083D24-C6CB-4ADF-AFE7-52C0B7312B9F}"/>
              </a:ext>
            </a:extLst>
          </p:cNvPr>
          <p:cNvSpPr/>
          <p:nvPr/>
        </p:nvSpPr>
        <p:spPr>
          <a:xfrm>
            <a:off x="249497" y="3573578"/>
            <a:ext cx="11692846" cy="1931831"/>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a:defRPr/>
            </a:pPr>
            <a:r>
              <a:rPr lang="ja-JP" altLang="en-US" sz="1600" dirty="0">
                <a:solidFill>
                  <a:srgbClr val="FF0000"/>
                </a:solidFill>
              </a:rPr>
              <a:t>電力の営業は実績を積み上げる楽しさはあるものの、他社との差別化ができない商材であり、顧客に選ばれる商品・サービスをつくる仕事に携わりたいと考え転職活動をしています。</a:t>
            </a:r>
            <a:endParaRPr lang="en-US" altLang="ja-JP" sz="1600" dirty="0">
              <a:solidFill>
                <a:srgbClr val="FF0000"/>
              </a:solidFill>
            </a:endParaRPr>
          </a:p>
        </p:txBody>
      </p:sp>
      <p:sp>
        <p:nvSpPr>
          <p:cNvPr id="14" name="正方形/長方形 13">
            <a:extLst>
              <a:ext uri="{FF2B5EF4-FFF2-40B4-BE49-F238E27FC236}">
                <a16:creationId xmlns:a16="http://schemas.microsoft.com/office/drawing/2014/main" id="{EF7D1463-AA8E-45A4-98D7-7F89DFBFE593}"/>
              </a:ext>
            </a:extLst>
          </p:cNvPr>
          <p:cNvSpPr/>
          <p:nvPr/>
        </p:nvSpPr>
        <p:spPr>
          <a:xfrm>
            <a:off x="249497" y="1615608"/>
            <a:ext cx="5702487" cy="1413211"/>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a:defRPr/>
            </a:pPr>
            <a:r>
              <a:rPr lang="ja-JP" altLang="en-US" sz="1600" dirty="0">
                <a:solidFill>
                  <a:srgbClr val="FF0000"/>
                </a:solidFill>
              </a:rPr>
              <a:t>電力は他社との差別化ができなかったため、価格でしか商品が選ばれない点に売りづらさを感じていた</a:t>
            </a:r>
            <a:endParaRPr lang="en-US" altLang="ja-JP" sz="1600" dirty="0">
              <a:solidFill>
                <a:srgbClr val="FF0000"/>
              </a:solidFill>
            </a:endParaRPr>
          </a:p>
        </p:txBody>
      </p:sp>
      <p:sp>
        <p:nvSpPr>
          <p:cNvPr id="17" name="テキスト ボックス 16">
            <a:extLst>
              <a:ext uri="{FF2B5EF4-FFF2-40B4-BE49-F238E27FC236}">
                <a16:creationId xmlns:a16="http://schemas.microsoft.com/office/drawing/2014/main" id="{3496B704-C7CF-412C-BA3E-3D56E446BC49}"/>
              </a:ext>
            </a:extLst>
          </p:cNvPr>
          <p:cNvSpPr txBox="1"/>
          <p:nvPr/>
        </p:nvSpPr>
        <p:spPr>
          <a:xfrm>
            <a:off x="278525" y="5951378"/>
            <a:ext cx="11676258" cy="707886"/>
          </a:xfrm>
          <a:prstGeom prst="rect">
            <a:avLst/>
          </a:prstGeom>
          <a:noFill/>
        </p:spPr>
        <p:txBody>
          <a:bodyPr wrap="square" rtlCol="0">
            <a:spAutoFit/>
          </a:bodyPr>
          <a:lstStyle/>
          <a:p>
            <a:pPr>
              <a:lnSpc>
                <a:spcPct val="150000"/>
              </a:lnSpc>
            </a:pPr>
            <a:r>
              <a:rPr kumimoji="1" lang="ja-JP" altLang="en-US" sz="1400" b="1" dirty="0"/>
              <a:t>転職理由を書く際、転職を考えたきっかけ（不満や不安）のみだとネガティブな印象を持たれがちで</a:t>
            </a:r>
            <a:r>
              <a:rPr lang="ja-JP" altLang="en-US" sz="1400" b="1" dirty="0"/>
              <a:t>す。転職を通じて実現したいこと（転職目的）に焦点をあてて伝えましょう。</a:t>
            </a:r>
            <a:endParaRPr kumimoji="1" lang="ja-JP" altLang="en-US" sz="1400" b="1" dirty="0"/>
          </a:p>
        </p:txBody>
      </p:sp>
      <p:sp>
        <p:nvSpPr>
          <p:cNvPr id="6" name="四角形: 角を丸くする 5">
            <a:extLst>
              <a:ext uri="{FF2B5EF4-FFF2-40B4-BE49-F238E27FC236}">
                <a16:creationId xmlns:a16="http://schemas.microsoft.com/office/drawing/2014/main" id="{7B7A5DFA-625A-4A38-A469-8A9F5311BB6C}"/>
              </a:ext>
            </a:extLst>
          </p:cNvPr>
          <p:cNvSpPr/>
          <p:nvPr/>
        </p:nvSpPr>
        <p:spPr>
          <a:xfrm>
            <a:off x="246762" y="5805264"/>
            <a:ext cx="11692847" cy="916177"/>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6046CD26-879B-48EE-8E58-47265F337FD9}"/>
              </a:ext>
            </a:extLst>
          </p:cNvPr>
          <p:cNvSpPr txBox="1"/>
          <p:nvPr/>
        </p:nvSpPr>
        <p:spPr>
          <a:xfrm>
            <a:off x="356529" y="5601052"/>
            <a:ext cx="1964903" cy="384721"/>
          </a:xfrm>
          <a:prstGeom prst="rect">
            <a:avLst/>
          </a:prstGeom>
          <a:solidFill>
            <a:schemeClr val="bg1"/>
          </a:solidFill>
        </p:spPr>
        <p:txBody>
          <a:bodyPr wrap="square" rtlCol="0">
            <a:spAutoFit/>
          </a:bodyPr>
          <a:lstStyle/>
          <a:p>
            <a:pPr algn="ctr">
              <a:lnSpc>
                <a:spcPct val="150000"/>
              </a:lnSpc>
            </a:pPr>
            <a:r>
              <a:rPr lang="ja-JP" altLang="en-US" sz="1400" b="1" dirty="0"/>
              <a:t>　　書き方のポイント</a:t>
            </a:r>
            <a:endParaRPr kumimoji="1" lang="ja-JP" altLang="en-US" sz="1400" b="1" dirty="0"/>
          </a:p>
        </p:txBody>
      </p:sp>
      <p:pic>
        <p:nvPicPr>
          <p:cNvPr id="1026" name="Picture 2" descr="電球 電気 ひらめきのアイコン 線画 イラスト素材 [ 5977470 ...">
            <a:extLst>
              <a:ext uri="{FF2B5EF4-FFF2-40B4-BE49-F238E27FC236}">
                <a16:creationId xmlns:a16="http://schemas.microsoft.com/office/drawing/2014/main" id="{04294361-211C-4610-919F-9096736CD2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087" y="5601052"/>
            <a:ext cx="314121" cy="357293"/>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a:extLst>
              <a:ext uri="{FF2B5EF4-FFF2-40B4-BE49-F238E27FC236}">
                <a16:creationId xmlns:a16="http://schemas.microsoft.com/office/drawing/2014/main" id="{620BC89E-88FD-4D3B-A3A4-CD4556F01220}"/>
              </a:ext>
            </a:extLst>
          </p:cNvPr>
          <p:cNvSpPr txBox="1"/>
          <p:nvPr/>
        </p:nvSpPr>
        <p:spPr>
          <a:xfrm>
            <a:off x="212032" y="164268"/>
            <a:ext cx="936104" cy="369332"/>
          </a:xfrm>
          <a:prstGeom prst="rect">
            <a:avLst/>
          </a:prstGeom>
          <a:solidFill>
            <a:srgbClr val="FF0000"/>
          </a:solidFill>
        </p:spPr>
        <p:txBody>
          <a:bodyPr wrap="square" rtlCol="0">
            <a:spAutoFit/>
          </a:bodyPr>
          <a:lstStyle/>
          <a:p>
            <a:pPr algn="ctr"/>
            <a:r>
              <a:rPr kumimoji="1" lang="ja-JP" altLang="en-US" b="1" dirty="0">
                <a:solidFill>
                  <a:schemeClr val="bg1"/>
                </a:solidFill>
              </a:rPr>
              <a:t>見本</a:t>
            </a:r>
          </a:p>
        </p:txBody>
      </p:sp>
    </p:spTree>
    <p:extLst>
      <p:ext uri="{BB962C8B-B14F-4D97-AF65-F5344CB8AC3E}">
        <p14:creationId xmlns:p14="http://schemas.microsoft.com/office/powerpoint/2010/main" val="1333009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a:extLst>
              <a:ext uri="{FF2B5EF4-FFF2-40B4-BE49-F238E27FC236}">
                <a16:creationId xmlns:a16="http://schemas.microsoft.com/office/drawing/2014/main" id="{D364AC32-414B-4DB9-A985-BE573465DD06}"/>
              </a:ext>
            </a:extLst>
          </p:cNvPr>
          <p:cNvGrpSpPr/>
          <p:nvPr/>
        </p:nvGrpSpPr>
        <p:grpSpPr>
          <a:xfrm>
            <a:off x="-21787" y="-21554"/>
            <a:ext cx="12244829" cy="726855"/>
            <a:chOff x="-35642" y="20010"/>
            <a:chExt cx="12244829" cy="726855"/>
          </a:xfrm>
        </p:grpSpPr>
        <p:sp>
          <p:nvSpPr>
            <p:cNvPr id="4" name="正方形/長方形 3">
              <a:extLst>
                <a:ext uri="{FF2B5EF4-FFF2-40B4-BE49-F238E27FC236}">
                  <a16:creationId xmlns:a16="http://schemas.microsoft.com/office/drawing/2014/main" id="{ABD60520-6358-4792-B4F3-C3B2D716A3A5}"/>
                </a:ext>
              </a:extLst>
            </p:cNvPr>
            <p:cNvSpPr/>
            <p:nvPr/>
          </p:nvSpPr>
          <p:spPr>
            <a:xfrm>
              <a:off x="-35642" y="20010"/>
              <a:ext cx="12244829" cy="72685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 name="テキスト ボックス 4">
              <a:extLst>
                <a:ext uri="{FF2B5EF4-FFF2-40B4-BE49-F238E27FC236}">
                  <a16:creationId xmlns:a16="http://schemas.microsoft.com/office/drawing/2014/main" id="{6E988EA9-F4D0-457E-9977-280195D26A6D}"/>
                </a:ext>
              </a:extLst>
            </p:cNvPr>
            <p:cNvSpPr txBox="1"/>
            <p:nvPr/>
          </p:nvSpPr>
          <p:spPr>
            <a:xfrm>
              <a:off x="-19152" y="178123"/>
              <a:ext cx="12198155" cy="369332"/>
            </a:xfrm>
            <a:prstGeom prst="rect">
              <a:avLst/>
            </a:prstGeom>
            <a:noFill/>
          </p:spPr>
          <p:txBody>
            <a:bodyPr wrap="square" rtlCol="0">
              <a:spAutoFit/>
            </a:bodyPr>
            <a:lstStyle/>
            <a:p>
              <a:pPr algn="ctr"/>
              <a:r>
                <a:rPr lang="en-US" altLang="ja-JP" b="1" dirty="0" err="1">
                  <a:solidFill>
                    <a:schemeClr val="bg1"/>
                  </a:solidFill>
                </a:rPr>
                <a:t>doda</a:t>
              </a:r>
              <a:r>
                <a:rPr lang="ja-JP" altLang="en-US" b="1" dirty="0">
                  <a:solidFill>
                    <a:schemeClr val="bg1"/>
                  </a:solidFill>
                </a:rPr>
                <a:t>オンライン面接突破トレーニングワークシート　</a:t>
              </a:r>
              <a:r>
                <a:rPr lang="en-US" altLang="ja-JP" b="1" dirty="0">
                  <a:solidFill>
                    <a:schemeClr val="bg1"/>
                  </a:solidFill>
                </a:rPr>
                <a:t>–</a:t>
              </a:r>
              <a:r>
                <a:rPr lang="ja-JP" altLang="en-US" b="1" dirty="0">
                  <a:solidFill>
                    <a:schemeClr val="bg1"/>
                  </a:solidFill>
                </a:rPr>
                <a:t>志望動機</a:t>
              </a:r>
              <a:r>
                <a:rPr lang="en-US" altLang="ja-JP" b="1" dirty="0">
                  <a:solidFill>
                    <a:schemeClr val="bg1"/>
                  </a:solidFill>
                </a:rPr>
                <a:t>–</a:t>
              </a:r>
              <a:endParaRPr lang="ja-JP" altLang="en-US" b="1" dirty="0">
                <a:solidFill>
                  <a:schemeClr val="bg1"/>
                </a:solidFill>
              </a:endParaRPr>
            </a:p>
          </p:txBody>
        </p:sp>
      </p:grpSp>
      <p:sp>
        <p:nvSpPr>
          <p:cNvPr id="2" name="正方形/長方形 1">
            <a:extLst>
              <a:ext uri="{FF2B5EF4-FFF2-40B4-BE49-F238E27FC236}">
                <a16:creationId xmlns:a16="http://schemas.microsoft.com/office/drawing/2014/main" id="{53F89453-3D45-4E2B-9CBA-6D58ED6CAF6D}"/>
              </a:ext>
            </a:extLst>
          </p:cNvPr>
          <p:cNvSpPr/>
          <p:nvPr/>
        </p:nvSpPr>
        <p:spPr>
          <a:xfrm>
            <a:off x="263352" y="1863048"/>
            <a:ext cx="11692846" cy="1167943"/>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rPr>
              <a:t>私は法人向けに経費削減を目的とした電力の切り替えの提案を行っています。電力の営業は実績を積み上げる楽しさはあるものの、他社との差別化ができない商材であり、顧客に選ばれる商品・サービスをつくる仕事に携わりたいと考え転職活動をしています。</a:t>
            </a:r>
          </a:p>
        </p:txBody>
      </p:sp>
      <p:sp>
        <p:nvSpPr>
          <p:cNvPr id="16" name="テキスト ボックス 15">
            <a:extLst>
              <a:ext uri="{FF2B5EF4-FFF2-40B4-BE49-F238E27FC236}">
                <a16:creationId xmlns:a16="http://schemas.microsoft.com/office/drawing/2014/main" id="{88866AE0-8146-4F2F-8502-AC807586FBC4}"/>
              </a:ext>
            </a:extLst>
          </p:cNvPr>
          <p:cNvSpPr txBox="1"/>
          <p:nvPr/>
        </p:nvSpPr>
        <p:spPr>
          <a:xfrm>
            <a:off x="262349" y="3075905"/>
            <a:ext cx="11734411" cy="384721"/>
          </a:xfrm>
          <a:prstGeom prst="rect">
            <a:avLst/>
          </a:prstGeom>
          <a:noFill/>
        </p:spPr>
        <p:txBody>
          <a:bodyPr wrap="square" rtlCol="0">
            <a:spAutoFit/>
          </a:bodyPr>
          <a:lstStyle/>
          <a:p>
            <a:pPr>
              <a:lnSpc>
                <a:spcPct val="150000"/>
              </a:lnSpc>
            </a:pPr>
            <a:r>
              <a:rPr lang="ja-JP" altLang="en-US" sz="1400" b="1" dirty="0"/>
              <a:t>自分のやりたいこと</a:t>
            </a:r>
            <a:r>
              <a:rPr lang="en-US" altLang="ja-JP" sz="1400" b="1" dirty="0"/>
              <a:t>×</a:t>
            </a:r>
            <a:r>
              <a:rPr lang="ja-JP" altLang="en-US" sz="1400" b="1" dirty="0"/>
              <a:t>応募先企業の共通項</a:t>
            </a:r>
            <a:endParaRPr kumimoji="1" lang="ja-JP" altLang="en-US" sz="1400" b="1" dirty="0"/>
          </a:p>
        </p:txBody>
      </p:sp>
      <p:sp>
        <p:nvSpPr>
          <p:cNvPr id="21" name="テキスト ボックス 20">
            <a:extLst>
              <a:ext uri="{FF2B5EF4-FFF2-40B4-BE49-F238E27FC236}">
                <a16:creationId xmlns:a16="http://schemas.microsoft.com/office/drawing/2014/main" id="{EA59534F-7D24-4DA2-8847-9C21B521BA96}"/>
              </a:ext>
            </a:extLst>
          </p:cNvPr>
          <p:cNvSpPr txBox="1"/>
          <p:nvPr/>
        </p:nvSpPr>
        <p:spPr>
          <a:xfrm>
            <a:off x="286594" y="1460859"/>
            <a:ext cx="11734411" cy="384721"/>
          </a:xfrm>
          <a:prstGeom prst="rect">
            <a:avLst/>
          </a:prstGeom>
          <a:noFill/>
        </p:spPr>
        <p:txBody>
          <a:bodyPr wrap="square" rtlCol="0">
            <a:spAutoFit/>
          </a:bodyPr>
          <a:lstStyle/>
          <a:p>
            <a:pPr>
              <a:lnSpc>
                <a:spcPct val="150000"/>
              </a:lnSpc>
            </a:pPr>
            <a:r>
              <a:rPr kumimoji="1" lang="ja-JP" altLang="en-US" sz="1400" b="1" dirty="0"/>
              <a:t>自分のやりたいこと</a:t>
            </a:r>
          </a:p>
        </p:txBody>
      </p:sp>
      <p:sp>
        <p:nvSpPr>
          <p:cNvPr id="22" name="テキスト ボックス 21">
            <a:extLst>
              <a:ext uri="{FF2B5EF4-FFF2-40B4-BE49-F238E27FC236}">
                <a16:creationId xmlns:a16="http://schemas.microsoft.com/office/drawing/2014/main" id="{112B7F6D-CD49-4B0A-A127-254397D63D20}"/>
              </a:ext>
            </a:extLst>
          </p:cNvPr>
          <p:cNvSpPr txBox="1"/>
          <p:nvPr/>
        </p:nvSpPr>
        <p:spPr>
          <a:xfrm>
            <a:off x="191344" y="768289"/>
            <a:ext cx="11734411" cy="707886"/>
          </a:xfrm>
          <a:prstGeom prst="rect">
            <a:avLst/>
          </a:prstGeom>
          <a:noFill/>
        </p:spPr>
        <p:txBody>
          <a:bodyPr wrap="square" rtlCol="0">
            <a:spAutoFit/>
          </a:bodyPr>
          <a:lstStyle/>
          <a:p>
            <a:pPr>
              <a:lnSpc>
                <a:spcPct val="150000"/>
              </a:lnSpc>
            </a:pPr>
            <a:r>
              <a:rPr kumimoji="1" lang="ja-JP" altLang="en-US" sz="1400" b="1" dirty="0"/>
              <a:t>①自分のやりたいこと②自分のやりたいことと応募先企業の共通項③自分のできることと応募先企業の共通項をつなげて</a:t>
            </a:r>
            <a:r>
              <a:rPr lang="ja-JP" altLang="en-US" sz="1400" b="1" dirty="0"/>
              <a:t>、</a:t>
            </a:r>
            <a:r>
              <a:rPr kumimoji="1" lang="ja-JP" altLang="en-US" sz="1400" b="1" dirty="0"/>
              <a:t>志望動機を書いてみましょう。</a:t>
            </a:r>
          </a:p>
        </p:txBody>
      </p:sp>
      <p:sp>
        <p:nvSpPr>
          <p:cNvPr id="11" name="正方形/長方形 10">
            <a:extLst>
              <a:ext uri="{FF2B5EF4-FFF2-40B4-BE49-F238E27FC236}">
                <a16:creationId xmlns:a16="http://schemas.microsoft.com/office/drawing/2014/main" id="{1A43F6F8-C830-4277-8E2A-FCD76AAC91DE}"/>
              </a:ext>
            </a:extLst>
          </p:cNvPr>
          <p:cNvSpPr/>
          <p:nvPr/>
        </p:nvSpPr>
        <p:spPr>
          <a:xfrm>
            <a:off x="263352" y="3511480"/>
            <a:ext cx="11692846" cy="936855"/>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rPr>
              <a:t>御社の求人を拝見し、顧客にイベントを通じて唯一無二の体験価値を届けることができる点に魅力を感じ、目指す姿が実現できると感じました。</a:t>
            </a:r>
            <a:endParaRPr lang="en-US" altLang="ja-JP" sz="1600" dirty="0">
              <a:solidFill>
                <a:srgbClr val="FF0000"/>
              </a:solidFill>
            </a:endParaRPr>
          </a:p>
        </p:txBody>
      </p:sp>
      <p:sp>
        <p:nvSpPr>
          <p:cNvPr id="12" name="テキスト ボックス 11">
            <a:extLst>
              <a:ext uri="{FF2B5EF4-FFF2-40B4-BE49-F238E27FC236}">
                <a16:creationId xmlns:a16="http://schemas.microsoft.com/office/drawing/2014/main" id="{689A6CAE-83AE-4014-A658-38CD2915FAEB}"/>
              </a:ext>
            </a:extLst>
          </p:cNvPr>
          <p:cNvSpPr txBox="1"/>
          <p:nvPr/>
        </p:nvSpPr>
        <p:spPr>
          <a:xfrm>
            <a:off x="248494" y="4473400"/>
            <a:ext cx="11734411" cy="384721"/>
          </a:xfrm>
          <a:prstGeom prst="rect">
            <a:avLst/>
          </a:prstGeom>
          <a:noFill/>
        </p:spPr>
        <p:txBody>
          <a:bodyPr wrap="square" rtlCol="0">
            <a:spAutoFit/>
          </a:bodyPr>
          <a:lstStyle/>
          <a:p>
            <a:pPr>
              <a:lnSpc>
                <a:spcPct val="150000"/>
              </a:lnSpc>
            </a:pPr>
            <a:r>
              <a:rPr lang="ja-JP" altLang="en-US" sz="1400" b="1" dirty="0"/>
              <a:t>自分のできること</a:t>
            </a:r>
            <a:r>
              <a:rPr lang="en-US" altLang="ja-JP" sz="1400" b="1" dirty="0"/>
              <a:t>×</a:t>
            </a:r>
            <a:r>
              <a:rPr lang="ja-JP" altLang="en-US" sz="1400" b="1" dirty="0"/>
              <a:t>応募先企業の共通項</a:t>
            </a:r>
            <a:endParaRPr kumimoji="1" lang="ja-JP" altLang="en-US" sz="1400" b="1" dirty="0"/>
          </a:p>
        </p:txBody>
      </p:sp>
      <p:sp>
        <p:nvSpPr>
          <p:cNvPr id="13" name="正方形/長方形 12">
            <a:extLst>
              <a:ext uri="{FF2B5EF4-FFF2-40B4-BE49-F238E27FC236}">
                <a16:creationId xmlns:a16="http://schemas.microsoft.com/office/drawing/2014/main" id="{83083D24-C6CB-4ADF-AFE7-52C0B7312B9F}"/>
              </a:ext>
            </a:extLst>
          </p:cNvPr>
          <p:cNvSpPr/>
          <p:nvPr/>
        </p:nvSpPr>
        <p:spPr>
          <a:xfrm>
            <a:off x="249497" y="4910701"/>
            <a:ext cx="11692846" cy="936855"/>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rPr>
              <a:t>電力の法人営業で培った目標達成意識と、長期間のスケジュールにおける顧客管理能力を御社でも活かせると考え応募いたしました。</a:t>
            </a:r>
            <a:endParaRPr lang="en-US" altLang="ja-JP" sz="1600" dirty="0">
              <a:solidFill>
                <a:srgbClr val="FF0000"/>
              </a:solidFill>
            </a:endParaRPr>
          </a:p>
        </p:txBody>
      </p:sp>
      <p:sp>
        <p:nvSpPr>
          <p:cNvPr id="15" name="二等辺三角形 14">
            <a:extLst>
              <a:ext uri="{FF2B5EF4-FFF2-40B4-BE49-F238E27FC236}">
                <a16:creationId xmlns:a16="http://schemas.microsoft.com/office/drawing/2014/main" id="{43EA13CF-EB9C-42C6-A955-03C3CE73BF6B}"/>
              </a:ext>
            </a:extLst>
          </p:cNvPr>
          <p:cNvSpPr/>
          <p:nvPr/>
        </p:nvSpPr>
        <p:spPr>
          <a:xfrm rot="10800000">
            <a:off x="5996704" y="3158080"/>
            <a:ext cx="194152" cy="109414"/>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8" name="二等辺三角形 17">
            <a:extLst>
              <a:ext uri="{FF2B5EF4-FFF2-40B4-BE49-F238E27FC236}">
                <a16:creationId xmlns:a16="http://schemas.microsoft.com/office/drawing/2014/main" id="{D1735A2E-D8F2-4927-8098-4571FB280674}"/>
              </a:ext>
            </a:extLst>
          </p:cNvPr>
          <p:cNvSpPr/>
          <p:nvPr/>
        </p:nvSpPr>
        <p:spPr>
          <a:xfrm rot="10800000">
            <a:off x="6023992" y="4612879"/>
            <a:ext cx="194152" cy="109414"/>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4" name="テキスト ボックス 13">
            <a:extLst>
              <a:ext uri="{FF2B5EF4-FFF2-40B4-BE49-F238E27FC236}">
                <a16:creationId xmlns:a16="http://schemas.microsoft.com/office/drawing/2014/main" id="{39E47765-9A4A-4A34-B373-E8E9717374F9}"/>
              </a:ext>
            </a:extLst>
          </p:cNvPr>
          <p:cNvSpPr txBox="1"/>
          <p:nvPr/>
        </p:nvSpPr>
        <p:spPr>
          <a:xfrm>
            <a:off x="278525" y="6292311"/>
            <a:ext cx="11676258" cy="384721"/>
          </a:xfrm>
          <a:prstGeom prst="rect">
            <a:avLst/>
          </a:prstGeom>
          <a:noFill/>
        </p:spPr>
        <p:txBody>
          <a:bodyPr wrap="square" rtlCol="0">
            <a:spAutoFit/>
          </a:bodyPr>
          <a:lstStyle/>
          <a:p>
            <a:pPr>
              <a:lnSpc>
                <a:spcPct val="150000"/>
              </a:lnSpc>
            </a:pPr>
            <a:r>
              <a:rPr kumimoji="1" lang="ja-JP" altLang="en-US" sz="1400" b="1" dirty="0"/>
              <a:t>自分のやりたいこととできることの双方が応募先企業で実現できることをしっかりとアピールしましょう。</a:t>
            </a:r>
          </a:p>
        </p:txBody>
      </p:sp>
      <p:sp>
        <p:nvSpPr>
          <p:cNvPr id="17" name="四角形: 角を丸くする 16">
            <a:extLst>
              <a:ext uri="{FF2B5EF4-FFF2-40B4-BE49-F238E27FC236}">
                <a16:creationId xmlns:a16="http://schemas.microsoft.com/office/drawing/2014/main" id="{6B0EF375-A479-4D5F-A04B-0DE67BE363C9}"/>
              </a:ext>
            </a:extLst>
          </p:cNvPr>
          <p:cNvSpPr/>
          <p:nvPr/>
        </p:nvSpPr>
        <p:spPr>
          <a:xfrm>
            <a:off x="246762" y="6146198"/>
            <a:ext cx="11692847" cy="59517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A26BC01F-D438-4FCF-B4BA-BA637C92DB28}"/>
              </a:ext>
            </a:extLst>
          </p:cNvPr>
          <p:cNvSpPr txBox="1"/>
          <p:nvPr/>
        </p:nvSpPr>
        <p:spPr>
          <a:xfrm>
            <a:off x="356529" y="5941985"/>
            <a:ext cx="1964903" cy="384721"/>
          </a:xfrm>
          <a:prstGeom prst="rect">
            <a:avLst/>
          </a:prstGeom>
          <a:solidFill>
            <a:schemeClr val="bg1"/>
          </a:solidFill>
        </p:spPr>
        <p:txBody>
          <a:bodyPr wrap="square" rtlCol="0">
            <a:spAutoFit/>
          </a:bodyPr>
          <a:lstStyle/>
          <a:p>
            <a:pPr algn="ctr">
              <a:lnSpc>
                <a:spcPct val="150000"/>
              </a:lnSpc>
            </a:pPr>
            <a:r>
              <a:rPr lang="ja-JP" altLang="en-US" sz="1400" b="1" dirty="0"/>
              <a:t>　　書き方のポイント</a:t>
            </a:r>
            <a:endParaRPr kumimoji="1" lang="ja-JP" altLang="en-US" sz="1400" b="1" dirty="0"/>
          </a:p>
        </p:txBody>
      </p:sp>
      <p:pic>
        <p:nvPicPr>
          <p:cNvPr id="20" name="Picture 2" descr="電球 電気 ひらめきのアイコン 線画 イラスト素材 [ 5977470 ...">
            <a:extLst>
              <a:ext uri="{FF2B5EF4-FFF2-40B4-BE49-F238E27FC236}">
                <a16:creationId xmlns:a16="http://schemas.microsoft.com/office/drawing/2014/main" id="{5DD61D5D-24B5-43AA-AD7B-DEFE1F5EAF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087" y="5941985"/>
            <a:ext cx="314121" cy="357293"/>
          </a:xfrm>
          <a:prstGeom prst="rect">
            <a:avLst/>
          </a:prstGeom>
          <a:noFill/>
          <a:extLst>
            <a:ext uri="{909E8E84-426E-40DD-AFC4-6F175D3DCCD1}">
              <a14:hiddenFill xmlns:a14="http://schemas.microsoft.com/office/drawing/2010/main">
                <a:solidFill>
                  <a:srgbClr val="FFFFFF"/>
                </a:solidFill>
              </a14:hiddenFill>
            </a:ext>
          </a:extLst>
        </p:spPr>
      </p:pic>
      <p:sp>
        <p:nvSpPr>
          <p:cNvPr id="23" name="テキスト ボックス 22">
            <a:extLst>
              <a:ext uri="{FF2B5EF4-FFF2-40B4-BE49-F238E27FC236}">
                <a16:creationId xmlns:a16="http://schemas.microsoft.com/office/drawing/2014/main" id="{4B53FFBF-D153-4FA7-ADB6-6AC7F8A8D0B4}"/>
              </a:ext>
            </a:extLst>
          </p:cNvPr>
          <p:cNvSpPr txBox="1"/>
          <p:nvPr/>
        </p:nvSpPr>
        <p:spPr>
          <a:xfrm>
            <a:off x="212032" y="164268"/>
            <a:ext cx="936104" cy="369332"/>
          </a:xfrm>
          <a:prstGeom prst="rect">
            <a:avLst/>
          </a:prstGeom>
          <a:solidFill>
            <a:srgbClr val="FF0000"/>
          </a:solidFill>
        </p:spPr>
        <p:txBody>
          <a:bodyPr wrap="square" rtlCol="0">
            <a:spAutoFit/>
          </a:bodyPr>
          <a:lstStyle/>
          <a:p>
            <a:pPr algn="ctr"/>
            <a:r>
              <a:rPr kumimoji="1" lang="ja-JP" altLang="en-US" b="1" dirty="0">
                <a:solidFill>
                  <a:schemeClr val="bg1"/>
                </a:solidFill>
              </a:rPr>
              <a:t>見本</a:t>
            </a:r>
          </a:p>
        </p:txBody>
      </p:sp>
    </p:spTree>
    <p:extLst>
      <p:ext uri="{BB962C8B-B14F-4D97-AF65-F5344CB8AC3E}">
        <p14:creationId xmlns:p14="http://schemas.microsoft.com/office/powerpoint/2010/main" val="342208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a:extLst>
              <a:ext uri="{FF2B5EF4-FFF2-40B4-BE49-F238E27FC236}">
                <a16:creationId xmlns:a16="http://schemas.microsoft.com/office/drawing/2014/main" id="{D364AC32-414B-4DB9-A985-BE573465DD06}"/>
              </a:ext>
            </a:extLst>
          </p:cNvPr>
          <p:cNvGrpSpPr/>
          <p:nvPr/>
        </p:nvGrpSpPr>
        <p:grpSpPr>
          <a:xfrm>
            <a:off x="-21787" y="-21554"/>
            <a:ext cx="12244829" cy="726855"/>
            <a:chOff x="-35642" y="20010"/>
            <a:chExt cx="12244829" cy="726855"/>
          </a:xfrm>
        </p:grpSpPr>
        <p:sp>
          <p:nvSpPr>
            <p:cNvPr id="4" name="正方形/長方形 3">
              <a:extLst>
                <a:ext uri="{FF2B5EF4-FFF2-40B4-BE49-F238E27FC236}">
                  <a16:creationId xmlns:a16="http://schemas.microsoft.com/office/drawing/2014/main" id="{ABD60520-6358-4792-B4F3-C3B2D716A3A5}"/>
                </a:ext>
              </a:extLst>
            </p:cNvPr>
            <p:cNvSpPr/>
            <p:nvPr/>
          </p:nvSpPr>
          <p:spPr>
            <a:xfrm>
              <a:off x="-35642" y="20010"/>
              <a:ext cx="12244829" cy="72685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 name="テキスト ボックス 4">
              <a:extLst>
                <a:ext uri="{FF2B5EF4-FFF2-40B4-BE49-F238E27FC236}">
                  <a16:creationId xmlns:a16="http://schemas.microsoft.com/office/drawing/2014/main" id="{6E988EA9-F4D0-457E-9977-280195D26A6D}"/>
                </a:ext>
              </a:extLst>
            </p:cNvPr>
            <p:cNvSpPr txBox="1"/>
            <p:nvPr/>
          </p:nvSpPr>
          <p:spPr>
            <a:xfrm>
              <a:off x="-19152" y="178123"/>
              <a:ext cx="12198155" cy="369332"/>
            </a:xfrm>
            <a:prstGeom prst="rect">
              <a:avLst/>
            </a:prstGeom>
            <a:noFill/>
          </p:spPr>
          <p:txBody>
            <a:bodyPr wrap="square" rtlCol="0">
              <a:spAutoFit/>
            </a:bodyPr>
            <a:lstStyle/>
            <a:p>
              <a:pPr algn="ctr"/>
              <a:r>
                <a:rPr lang="en-US" altLang="ja-JP" b="1" dirty="0" err="1">
                  <a:solidFill>
                    <a:schemeClr val="bg1"/>
                  </a:solidFill>
                </a:rPr>
                <a:t>doda</a:t>
              </a:r>
              <a:r>
                <a:rPr lang="ja-JP" altLang="en-US" b="1" dirty="0">
                  <a:solidFill>
                    <a:schemeClr val="bg1"/>
                  </a:solidFill>
                </a:rPr>
                <a:t>オンライン面接突破トレーニングワークシート　</a:t>
              </a:r>
              <a:r>
                <a:rPr lang="en-US" altLang="ja-JP" b="1" dirty="0">
                  <a:solidFill>
                    <a:schemeClr val="bg1"/>
                  </a:solidFill>
                </a:rPr>
                <a:t>–</a:t>
              </a:r>
              <a:r>
                <a:rPr lang="ja-JP" altLang="en-US" b="1" dirty="0">
                  <a:solidFill>
                    <a:schemeClr val="bg1"/>
                  </a:solidFill>
                </a:rPr>
                <a:t>質疑応答</a:t>
              </a:r>
              <a:r>
                <a:rPr lang="en-US" altLang="ja-JP" b="1" dirty="0">
                  <a:solidFill>
                    <a:schemeClr val="bg1"/>
                  </a:solidFill>
                </a:rPr>
                <a:t>–</a:t>
              </a:r>
              <a:endParaRPr lang="ja-JP" altLang="en-US" b="1" dirty="0">
                <a:solidFill>
                  <a:schemeClr val="bg1"/>
                </a:solidFill>
              </a:endParaRPr>
            </a:p>
          </p:txBody>
        </p:sp>
      </p:grpSp>
      <p:sp>
        <p:nvSpPr>
          <p:cNvPr id="2" name="正方形/長方形 1">
            <a:extLst>
              <a:ext uri="{FF2B5EF4-FFF2-40B4-BE49-F238E27FC236}">
                <a16:creationId xmlns:a16="http://schemas.microsoft.com/office/drawing/2014/main" id="{53F89453-3D45-4E2B-9CBA-6D58ED6CAF6D}"/>
              </a:ext>
            </a:extLst>
          </p:cNvPr>
          <p:cNvSpPr/>
          <p:nvPr/>
        </p:nvSpPr>
        <p:spPr>
          <a:xfrm>
            <a:off x="262349" y="1849432"/>
            <a:ext cx="11692846" cy="936000"/>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rPr>
              <a:t>お客さまは個人の方なので、イベント開催時は土日出勤があると考えてよろしいでしょうか？</a:t>
            </a:r>
            <a:endParaRPr lang="en-US" altLang="ja-JP" sz="1600" dirty="0">
              <a:solidFill>
                <a:srgbClr val="FF0000"/>
              </a:solidFill>
            </a:endParaRPr>
          </a:p>
        </p:txBody>
      </p:sp>
      <p:sp>
        <p:nvSpPr>
          <p:cNvPr id="16" name="テキスト ボックス 15">
            <a:extLst>
              <a:ext uri="{FF2B5EF4-FFF2-40B4-BE49-F238E27FC236}">
                <a16:creationId xmlns:a16="http://schemas.microsoft.com/office/drawing/2014/main" id="{88866AE0-8146-4F2F-8502-AC807586FBC4}"/>
              </a:ext>
            </a:extLst>
          </p:cNvPr>
          <p:cNvSpPr txBox="1"/>
          <p:nvPr/>
        </p:nvSpPr>
        <p:spPr>
          <a:xfrm>
            <a:off x="262349" y="2805153"/>
            <a:ext cx="11734411" cy="384721"/>
          </a:xfrm>
          <a:prstGeom prst="rect">
            <a:avLst/>
          </a:prstGeom>
          <a:noFill/>
        </p:spPr>
        <p:txBody>
          <a:bodyPr wrap="square" rtlCol="0">
            <a:spAutoFit/>
          </a:bodyPr>
          <a:lstStyle/>
          <a:p>
            <a:pPr>
              <a:lnSpc>
                <a:spcPct val="150000"/>
              </a:lnSpc>
            </a:pPr>
            <a:r>
              <a:rPr kumimoji="1" lang="ja-JP" altLang="en-US" sz="1400" b="1" dirty="0"/>
              <a:t>質問②</a:t>
            </a:r>
          </a:p>
        </p:txBody>
      </p:sp>
      <p:sp>
        <p:nvSpPr>
          <p:cNvPr id="21" name="テキスト ボックス 20">
            <a:extLst>
              <a:ext uri="{FF2B5EF4-FFF2-40B4-BE49-F238E27FC236}">
                <a16:creationId xmlns:a16="http://schemas.microsoft.com/office/drawing/2014/main" id="{EA59534F-7D24-4DA2-8847-9C21B521BA96}"/>
              </a:ext>
            </a:extLst>
          </p:cNvPr>
          <p:cNvSpPr txBox="1"/>
          <p:nvPr/>
        </p:nvSpPr>
        <p:spPr>
          <a:xfrm>
            <a:off x="286594" y="1464711"/>
            <a:ext cx="11734411" cy="384721"/>
          </a:xfrm>
          <a:prstGeom prst="rect">
            <a:avLst/>
          </a:prstGeom>
          <a:noFill/>
        </p:spPr>
        <p:txBody>
          <a:bodyPr wrap="square" rtlCol="0">
            <a:spAutoFit/>
          </a:bodyPr>
          <a:lstStyle/>
          <a:p>
            <a:pPr>
              <a:lnSpc>
                <a:spcPct val="150000"/>
              </a:lnSpc>
            </a:pPr>
            <a:r>
              <a:rPr kumimoji="1" lang="ja-JP" altLang="en-US" sz="1400" b="1" dirty="0"/>
              <a:t>質問①</a:t>
            </a:r>
          </a:p>
        </p:txBody>
      </p:sp>
      <p:sp>
        <p:nvSpPr>
          <p:cNvPr id="22" name="テキスト ボックス 21">
            <a:extLst>
              <a:ext uri="{FF2B5EF4-FFF2-40B4-BE49-F238E27FC236}">
                <a16:creationId xmlns:a16="http://schemas.microsoft.com/office/drawing/2014/main" id="{112B7F6D-CD49-4B0A-A127-254397D63D20}"/>
              </a:ext>
            </a:extLst>
          </p:cNvPr>
          <p:cNvSpPr txBox="1"/>
          <p:nvPr/>
        </p:nvSpPr>
        <p:spPr>
          <a:xfrm>
            <a:off x="191344" y="768289"/>
            <a:ext cx="11734411" cy="384721"/>
          </a:xfrm>
          <a:prstGeom prst="rect">
            <a:avLst/>
          </a:prstGeom>
          <a:noFill/>
        </p:spPr>
        <p:txBody>
          <a:bodyPr wrap="square" rtlCol="0">
            <a:spAutoFit/>
          </a:bodyPr>
          <a:lstStyle/>
          <a:p>
            <a:pPr>
              <a:lnSpc>
                <a:spcPct val="150000"/>
              </a:lnSpc>
            </a:pPr>
            <a:r>
              <a:rPr lang="ja-JP" altLang="en-US" sz="1400" b="1" dirty="0"/>
              <a:t>仮設や質問をする目的を明確にした質問を書いてみましょう。</a:t>
            </a:r>
            <a:endParaRPr kumimoji="1" lang="ja-JP" altLang="en-US" sz="1400" b="1" dirty="0"/>
          </a:p>
        </p:txBody>
      </p:sp>
      <p:sp>
        <p:nvSpPr>
          <p:cNvPr id="11" name="正方形/長方形 10">
            <a:extLst>
              <a:ext uri="{FF2B5EF4-FFF2-40B4-BE49-F238E27FC236}">
                <a16:creationId xmlns:a16="http://schemas.microsoft.com/office/drawing/2014/main" id="{1A43F6F8-C830-4277-8E2A-FCD76AAC91DE}"/>
              </a:ext>
            </a:extLst>
          </p:cNvPr>
          <p:cNvSpPr/>
          <p:nvPr/>
        </p:nvSpPr>
        <p:spPr>
          <a:xfrm>
            <a:off x="263352" y="3220613"/>
            <a:ext cx="11692846" cy="936855"/>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rPr>
              <a:t>求人を扱う仕事のため、求人広告取扱者のスキルなどが必要かと思うのですが、どのようなスキルを身につければ、今後の仕事に役立ちますか？</a:t>
            </a:r>
            <a:endParaRPr lang="en-US" altLang="ja-JP" sz="1600" dirty="0">
              <a:solidFill>
                <a:srgbClr val="FF0000"/>
              </a:solidFill>
            </a:endParaRPr>
          </a:p>
        </p:txBody>
      </p:sp>
      <p:sp>
        <p:nvSpPr>
          <p:cNvPr id="12" name="テキスト ボックス 11">
            <a:extLst>
              <a:ext uri="{FF2B5EF4-FFF2-40B4-BE49-F238E27FC236}">
                <a16:creationId xmlns:a16="http://schemas.microsoft.com/office/drawing/2014/main" id="{689A6CAE-83AE-4014-A658-38CD2915FAEB}"/>
              </a:ext>
            </a:extLst>
          </p:cNvPr>
          <p:cNvSpPr txBox="1"/>
          <p:nvPr/>
        </p:nvSpPr>
        <p:spPr>
          <a:xfrm>
            <a:off x="248494" y="4156717"/>
            <a:ext cx="11734411" cy="384721"/>
          </a:xfrm>
          <a:prstGeom prst="rect">
            <a:avLst/>
          </a:prstGeom>
          <a:noFill/>
        </p:spPr>
        <p:txBody>
          <a:bodyPr wrap="square" rtlCol="0">
            <a:spAutoFit/>
          </a:bodyPr>
          <a:lstStyle/>
          <a:p>
            <a:pPr>
              <a:lnSpc>
                <a:spcPct val="150000"/>
              </a:lnSpc>
            </a:pPr>
            <a:r>
              <a:rPr kumimoji="1" lang="ja-JP" altLang="en-US" sz="1400" b="1" dirty="0"/>
              <a:t>質問③</a:t>
            </a:r>
          </a:p>
        </p:txBody>
      </p:sp>
      <p:sp>
        <p:nvSpPr>
          <p:cNvPr id="13" name="正方形/長方形 12">
            <a:extLst>
              <a:ext uri="{FF2B5EF4-FFF2-40B4-BE49-F238E27FC236}">
                <a16:creationId xmlns:a16="http://schemas.microsoft.com/office/drawing/2014/main" id="{83083D24-C6CB-4ADF-AFE7-52C0B7312B9F}"/>
              </a:ext>
            </a:extLst>
          </p:cNvPr>
          <p:cNvSpPr/>
          <p:nvPr/>
        </p:nvSpPr>
        <p:spPr>
          <a:xfrm>
            <a:off x="249497" y="4544467"/>
            <a:ext cx="11692846" cy="936855"/>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rPr>
              <a:t>結婚・出産後も長く働き続けたいと思っているのですが、御社では女性の方は何人くらい勤めていらっしゃいますか？また、年齢層を教えてください。</a:t>
            </a:r>
            <a:endParaRPr lang="en-US" altLang="ja-JP" sz="1600" dirty="0">
              <a:solidFill>
                <a:srgbClr val="FF0000"/>
              </a:solidFill>
            </a:endParaRPr>
          </a:p>
        </p:txBody>
      </p:sp>
      <p:sp>
        <p:nvSpPr>
          <p:cNvPr id="14" name="テキスト ボックス 13">
            <a:extLst>
              <a:ext uri="{FF2B5EF4-FFF2-40B4-BE49-F238E27FC236}">
                <a16:creationId xmlns:a16="http://schemas.microsoft.com/office/drawing/2014/main" id="{39E47765-9A4A-4A34-B373-E8E9717374F9}"/>
              </a:ext>
            </a:extLst>
          </p:cNvPr>
          <p:cNvSpPr txBox="1"/>
          <p:nvPr/>
        </p:nvSpPr>
        <p:spPr>
          <a:xfrm>
            <a:off x="278525" y="6264601"/>
            <a:ext cx="11676258" cy="384721"/>
          </a:xfrm>
          <a:prstGeom prst="rect">
            <a:avLst/>
          </a:prstGeom>
          <a:noFill/>
        </p:spPr>
        <p:txBody>
          <a:bodyPr wrap="square" rtlCol="0">
            <a:spAutoFit/>
          </a:bodyPr>
          <a:lstStyle/>
          <a:p>
            <a:pPr>
              <a:lnSpc>
                <a:spcPct val="150000"/>
              </a:lnSpc>
            </a:pPr>
            <a:r>
              <a:rPr lang="ja-JP" altLang="en-US" sz="1400" b="1" dirty="0"/>
              <a:t>「事前に調べればわかる内容」や、「すでに人事が話している内容」を質問することは、面接の</a:t>
            </a:r>
            <a:r>
              <a:rPr lang="en-US" altLang="ja-JP" sz="1400" b="1" dirty="0"/>
              <a:t>2</a:t>
            </a:r>
            <a:r>
              <a:rPr lang="ja-JP" altLang="en-US" sz="1400" b="1" dirty="0"/>
              <a:t>大</a:t>
            </a:r>
            <a:r>
              <a:rPr lang="en-US" altLang="ja-JP" sz="1400" b="1" dirty="0"/>
              <a:t>NG</a:t>
            </a:r>
            <a:r>
              <a:rPr lang="ja-JP" altLang="en-US" sz="1400" b="1" dirty="0"/>
              <a:t>です。</a:t>
            </a:r>
          </a:p>
        </p:txBody>
      </p:sp>
      <p:sp>
        <p:nvSpPr>
          <p:cNvPr id="17" name="四角形: 角を丸くする 16">
            <a:extLst>
              <a:ext uri="{FF2B5EF4-FFF2-40B4-BE49-F238E27FC236}">
                <a16:creationId xmlns:a16="http://schemas.microsoft.com/office/drawing/2014/main" id="{6B0EF375-A479-4D5F-A04B-0DE67BE363C9}"/>
              </a:ext>
            </a:extLst>
          </p:cNvPr>
          <p:cNvSpPr/>
          <p:nvPr/>
        </p:nvSpPr>
        <p:spPr>
          <a:xfrm>
            <a:off x="246762" y="6118488"/>
            <a:ext cx="11692847" cy="59517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A26BC01F-D438-4FCF-B4BA-BA637C92DB28}"/>
              </a:ext>
            </a:extLst>
          </p:cNvPr>
          <p:cNvSpPr txBox="1"/>
          <p:nvPr/>
        </p:nvSpPr>
        <p:spPr>
          <a:xfrm>
            <a:off x="356529" y="5914275"/>
            <a:ext cx="1964903" cy="384721"/>
          </a:xfrm>
          <a:prstGeom prst="rect">
            <a:avLst/>
          </a:prstGeom>
          <a:solidFill>
            <a:schemeClr val="bg1"/>
          </a:solidFill>
        </p:spPr>
        <p:txBody>
          <a:bodyPr wrap="square" rtlCol="0">
            <a:spAutoFit/>
          </a:bodyPr>
          <a:lstStyle/>
          <a:p>
            <a:pPr algn="ctr">
              <a:lnSpc>
                <a:spcPct val="150000"/>
              </a:lnSpc>
            </a:pPr>
            <a:r>
              <a:rPr lang="ja-JP" altLang="en-US" sz="1400" b="1" dirty="0"/>
              <a:t>　　書き方のポイント</a:t>
            </a:r>
            <a:endParaRPr kumimoji="1" lang="ja-JP" altLang="en-US" sz="1400" b="1" dirty="0"/>
          </a:p>
        </p:txBody>
      </p:sp>
      <p:pic>
        <p:nvPicPr>
          <p:cNvPr id="20" name="Picture 2" descr="電球 電気 ひらめきのアイコン 線画 イラスト素材 [ 5977470 ...">
            <a:extLst>
              <a:ext uri="{FF2B5EF4-FFF2-40B4-BE49-F238E27FC236}">
                <a16:creationId xmlns:a16="http://schemas.microsoft.com/office/drawing/2014/main" id="{5DD61D5D-24B5-43AA-AD7B-DEFE1F5EAF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087" y="5914275"/>
            <a:ext cx="314121" cy="357293"/>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a:extLst>
              <a:ext uri="{FF2B5EF4-FFF2-40B4-BE49-F238E27FC236}">
                <a16:creationId xmlns:a16="http://schemas.microsoft.com/office/drawing/2014/main" id="{83DBF131-8C74-4DE9-86E6-B1E5BDA8AB32}"/>
              </a:ext>
            </a:extLst>
          </p:cNvPr>
          <p:cNvSpPr txBox="1"/>
          <p:nvPr/>
        </p:nvSpPr>
        <p:spPr>
          <a:xfrm>
            <a:off x="212032" y="164268"/>
            <a:ext cx="936104" cy="369332"/>
          </a:xfrm>
          <a:prstGeom prst="rect">
            <a:avLst/>
          </a:prstGeom>
          <a:solidFill>
            <a:srgbClr val="FF0000"/>
          </a:solidFill>
        </p:spPr>
        <p:txBody>
          <a:bodyPr wrap="square" rtlCol="0">
            <a:spAutoFit/>
          </a:bodyPr>
          <a:lstStyle/>
          <a:p>
            <a:pPr algn="ctr"/>
            <a:r>
              <a:rPr kumimoji="1" lang="ja-JP" altLang="en-US" b="1" dirty="0">
                <a:solidFill>
                  <a:schemeClr val="bg1"/>
                </a:solidFill>
              </a:rPr>
              <a:t>見本</a:t>
            </a:r>
          </a:p>
        </p:txBody>
      </p:sp>
    </p:spTree>
    <p:extLst>
      <p:ext uri="{BB962C8B-B14F-4D97-AF65-F5344CB8AC3E}">
        <p14:creationId xmlns:p14="http://schemas.microsoft.com/office/powerpoint/2010/main" val="9601094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475</TotalTime>
  <Words>1071</Words>
  <Application>Microsoft Office PowerPoint</Application>
  <PresentationFormat>ワイド画面</PresentationFormat>
  <Paragraphs>82</Paragraphs>
  <Slides>6</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Meiryo UI</vt:lpstr>
      <vt:lpstr>游ゴシック</vt:lpstr>
      <vt:lpstr>游ゴシック Light</vt:lpstr>
      <vt:lpstr>游ゴシック 本文</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稲垣 早織</dc:creator>
  <cp:lastModifiedBy>髙橋 瑠花</cp:lastModifiedBy>
  <cp:revision>40</cp:revision>
  <dcterms:created xsi:type="dcterms:W3CDTF">2020-08-03T03:46:04Z</dcterms:created>
  <dcterms:modified xsi:type="dcterms:W3CDTF">2021-01-12T06:33:29Z</dcterms:modified>
</cp:coreProperties>
</file>