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5"/>
  </p:notesMasterIdLst>
  <p:sldIdLst>
    <p:sldId id="3480" r:id="rId2"/>
    <p:sldId id="3481" r:id="rId3"/>
    <p:sldId id="3485" r:id="rId4"/>
    <p:sldId id="3486" r:id="rId5"/>
    <p:sldId id="3490" r:id="rId6"/>
    <p:sldId id="3492" r:id="rId7"/>
    <p:sldId id="3491" r:id="rId8"/>
    <p:sldId id="3493" r:id="rId9"/>
    <p:sldId id="3494" r:id="rId10"/>
    <p:sldId id="3483" r:id="rId11"/>
    <p:sldId id="3496" r:id="rId12"/>
    <p:sldId id="3484" r:id="rId13"/>
    <p:sldId id="3495" r:id="rId14"/>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CD646E-54D9-471E-98B1-4924E3C48FAC}" v="2" dt="2025-12-16T08:04:12.0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howGuides="1">
      <p:cViewPr varScale="1">
        <p:scale>
          <a:sx n="111" d="100"/>
          <a:sy n="111" d="100"/>
        </p:scale>
        <p:origin x="480" y="31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E98FD5-D308-46EB-8A89-13C9120FF1B7}" type="datetimeFigureOut">
              <a:rPr kumimoji="1" lang="ja-JP" altLang="en-US" smtClean="0"/>
              <a:t>2025/12/16</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712D77-7322-4C25-902B-CC6AE970DE53}" type="slidenum">
              <a:rPr kumimoji="1" lang="ja-JP" altLang="en-US" smtClean="0"/>
              <a:t>‹#›</a:t>
            </a:fld>
            <a:endParaRPr kumimoji="1" lang="ja-JP" altLang="en-US"/>
          </a:p>
        </p:txBody>
      </p:sp>
    </p:spTree>
    <p:extLst>
      <p:ext uri="{BB962C8B-B14F-4D97-AF65-F5344CB8AC3E}">
        <p14:creationId xmlns:p14="http://schemas.microsoft.com/office/powerpoint/2010/main" val="280791275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722563" y="519113"/>
            <a:ext cx="4575175" cy="2574925"/>
          </a:xfrm>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1785767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76B7F2-730F-2BCA-2E5E-92EDC2344DB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368C4DC-7426-8B99-DE92-C2E4FEE49285}"/>
              </a:ext>
            </a:extLst>
          </p:cNvPr>
          <p:cNvSpPr>
            <a:spLocks noGrp="1" noRot="1" noChangeAspect="1"/>
          </p:cNvSpPr>
          <p:nvPr>
            <p:ph type="sldImg"/>
          </p:nvPr>
        </p:nvSpPr>
        <p:spPr>
          <a:xfrm>
            <a:off x="2722563" y="519113"/>
            <a:ext cx="4575175" cy="2574925"/>
          </a:xfrm>
        </p:spPr>
      </p:sp>
      <p:sp>
        <p:nvSpPr>
          <p:cNvPr id="3" name="ノート プレースホルダー 2">
            <a:extLst>
              <a:ext uri="{FF2B5EF4-FFF2-40B4-BE49-F238E27FC236}">
                <a16:creationId xmlns:a16="http://schemas.microsoft.com/office/drawing/2014/main" id="{47A9C8FF-43F7-AA49-87F4-0A828404562F}"/>
              </a:ext>
            </a:extLst>
          </p:cNvPr>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4616758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73A1E1-F280-605E-3D5D-E258CA1BB4F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AF92E4D-9F8A-2BD6-53C4-6DD9F7CFD7DD}"/>
              </a:ext>
            </a:extLst>
          </p:cNvPr>
          <p:cNvSpPr>
            <a:spLocks noGrp="1" noRot="1" noChangeAspect="1"/>
          </p:cNvSpPr>
          <p:nvPr>
            <p:ph type="sldImg"/>
          </p:nvPr>
        </p:nvSpPr>
        <p:spPr>
          <a:xfrm>
            <a:off x="2722563" y="519113"/>
            <a:ext cx="4575175" cy="2574925"/>
          </a:xfrm>
        </p:spPr>
      </p:sp>
      <p:sp>
        <p:nvSpPr>
          <p:cNvPr id="3" name="ノート プレースホルダー 2">
            <a:extLst>
              <a:ext uri="{FF2B5EF4-FFF2-40B4-BE49-F238E27FC236}">
                <a16:creationId xmlns:a16="http://schemas.microsoft.com/office/drawing/2014/main" id="{FC682A7E-CD8E-20F5-5D2A-7BCE5D8FA019}"/>
              </a:ext>
            </a:extLst>
          </p:cNvPr>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2973857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614B2E-955B-158F-B0B1-97E779A0034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27AC6FE-23EA-5AAA-AB8B-0017AF971F77}"/>
              </a:ext>
            </a:extLst>
          </p:cNvPr>
          <p:cNvSpPr>
            <a:spLocks noGrp="1" noRot="1" noChangeAspect="1"/>
          </p:cNvSpPr>
          <p:nvPr>
            <p:ph type="sldImg"/>
          </p:nvPr>
        </p:nvSpPr>
        <p:spPr>
          <a:xfrm>
            <a:off x="2722563" y="519113"/>
            <a:ext cx="4575175" cy="2574925"/>
          </a:xfrm>
        </p:spPr>
      </p:sp>
      <p:sp>
        <p:nvSpPr>
          <p:cNvPr id="3" name="ノート プレースホルダー 2">
            <a:extLst>
              <a:ext uri="{FF2B5EF4-FFF2-40B4-BE49-F238E27FC236}">
                <a16:creationId xmlns:a16="http://schemas.microsoft.com/office/drawing/2014/main" id="{1DB613D2-A783-5896-8BB2-66F662095CCA}"/>
              </a:ext>
            </a:extLst>
          </p:cNvPr>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5311721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AD21B1-FF0A-B91B-618D-7DF880391BE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B78E610-701B-EB8B-45C2-93133EB6C120}"/>
              </a:ext>
            </a:extLst>
          </p:cNvPr>
          <p:cNvSpPr>
            <a:spLocks noGrp="1" noRot="1" noChangeAspect="1"/>
          </p:cNvSpPr>
          <p:nvPr>
            <p:ph type="sldImg"/>
          </p:nvPr>
        </p:nvSpPr>
        <p:spPr>
          <a:xfrm>
            <a:off x="2722563" y="519113"/>
            <a:ext cx="4575175" cy="2574925"/>
          </a:xfrm>
        </p:spPr>
      </p:sp>
      <p:sp>
        <p:nvSpPr>
          <p:cNvPr id="3" name="ノート プレースホルダー 2">
            <a:extLst>
              <a:ext uri="{FF2B5EF4-FFF2-40B4-BE49-F238E27FC236}">
                <a16:creationId xmlns:a16="http://schemas.microsoft.com/office/drawing/2014/main" id="{ABE5F9F7-B45A-F7F3-7026-A58B26D15555}"/>
              </a:ext>
            </a:extLst>
          </p:cNvPr>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2638075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3D1F22-F3EC-D4FB-7713-FCE69510526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74D1D98-6F3A-83B6-1C5B-F9B77D2941D0}"/>
              </a:ext>
            </a:extLst>
          </p:cNvPr>
          <p:cNvSpPr>
            <a:spLocks noGrp="1" noRot="1" noChangeAspect="1"/>
          </p:cNvSpPr>
          <p:nvPr>
            <p:ph type="sldImg"/>
          </p:nvPr>
        </p:nvSpPr>
        <p:spPr>
          <a:xfrm>
            <a:off x="2722563" y="519113"/>
            <a:ext cx="4575175" cy="2574925"/>
          </a:xfrm>
        </p:spPr>
      </p:sp>
      <p:sp>
        <p:nvSpPr>
          <p:cNvPr id="3" name="ノート プレースホルダー 2">
            <a:extLst>
              <a:ext uri="{FF2B5EF4-FFF2-40B4-BE49-F238E27FC236}">
                <a16:creationId xmlns:a16="http://schemas.microsoft.com/office/drawing/2014/main" id="{893532B5-0A98-F090-FEFB-B59A4BC46572}"/>
              </a:ext>
            </a:extLst>
          </p:cNvPr>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41453038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6F8A1B-D183-1A42-B892-002B3148881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5195917-AADF-230A-D8C8-63CE7E75D5D6}"/>
              </a:ext>
            </a:extLst>
          </p:cNvPr>
          <p:cNvSpPr>
            <a:spLocks noGrp="1" noRot="1" noChangeAspect="1"/>
          </p:cNvSpPr>
          <p:nvPr>
            <p:ph type="sldImg"/>
          </p:nvPr>
        </p:nvSpPr>
        <p:spPr>
          <a:xfrm>
            <a:off x="2722563" y="519113"/>
            <a:ext cx="4575175" cy="2574925"/>
          </a:xfrm>
        </p:spPr>
      </p:sp>
      <p:sp>
        <p:nvSpPr>
          <p:cNvPr id="3" name="ノート プレースホルダー 2">
            <a:extLst>
              <a:ext uri="{FF2B5EF4-FFF2-40B4-BE49-F238E27FC236}">
                <a16:creationId xmlns:a16="http://schemas.microsoft.com/office/drawing/2014/main" id="{9FFE453B-25C7-1AE6-ACB6-BCD3552A6C31}"/>
              </a:ext>
            </a:extLst>
          </p:cNvPr>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5676120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0663D7-2975-930D-0E0F-68E6167ABC8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0277689-4643-B106-4512-B20DDDCF732C}"/>
              </a:ext>
            </a:extLst>
          </p:cNvPr>
          <p:cNvSpPr>
            <a:spLocks noGrp="1" noRot="1" noChangeAspect="1"/>
          </p:cNvSpPr>
          <p:nvPr>
            <p:ph type="sldImg"/>
          </p:nvPr>
        </p:nvSpPr>
        <p:spPr>
          <a:xfrm>
            <a:off x="2722563" y="519113"/>
            <a:ext cx="4575175" cy="2574925"/>
          </a:xfrm>
        </p:spPr>
      </p:sp>
      <p:sp>
        <p:nvSpPr>
          <p:cNvPr id="3" name="ノート プレースホルダー 2">
            <a:extLst>
              <a:ext uri="{FF2B5EF4-FFF2-40B4-BE49-F238E27FC236}">
                <a16:creationId xmlns:a16="http://schemas.microsoft.com/office/drawing/2014/main" id="{2CB4DB03-C9A8-FEAE-96DB-BE86ADB3B081}"/>
              </a:ext>
            </a:extLst>
          </p:cNvPr>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5516593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74C793-9489-3E1F-161E-4F840F765BC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92E10D3-9679-28C2-7873-38ED4BB9F059}"/>
              </a:ext>
            </a:extLst>
          </p:cNvPr>
          <p:cNvSpPr>
            <a:spLocks noGrp="1" noRot="1" noChangeAspect="1"/>
          </p:cNvSpPr>
          <p:nvPr>
            <p:ph type="sldImg"/>
          </p:nvPr>
        </p:nvSpPr>
        <p:spPr>
          <a:xfrm>
            <a:off x="2722563" y="519113"/>
            <a:ext cx="4575175" cy="2574925"/>
          </a:xfrm>
        </p:spPr>
      </p:sp>
      <p:sp>
        <p:nvSpPr>
          <p:cNvPr id="3" name="ノート プレースホルダー 2">
            <a:extLst>
              <a:ext uri="{FF2B5EF4-FFF2-40B4-BE49-F238E27FC236}">
                <a16:creationId xmlns:a16="http://schemas.microsoft.com/office/drawing/2014/main" id="{E06974CC-6FF4-D8A3-EEFF-F0F704F2F8F0}"/>
              </a:ext>
            </a:extLst>
          </p:cNvPr>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963826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4CB631-0184-7262-7843-D06E2B6DA9D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47340B7-CFAC-15FF-5A26-4FEE4A2E0372}"/>
              </a:ext>
            </a:extLst>
          </p:cNvPr>
          <p:cNvSpPr>
            <a:spLocks noGrp="1" noRot="1" noChangeAspect="1"/>
          </p:cNvSpPr>
          <p:nvPr>
            <p:ph type="sldImg"/>
          </p:nvPr>
        </p:nvSpPr>
        <p:spPr>
          <a:xfrm>
            <a:off x="2722563" y="519113"/>
            <a:ext cx="4575175" cy="2574925"/>
          </a:xfrm>
        </p:spPr>
      </p:sp>
      <p:sp>
        <p:nvSpPr>
          <p:cNvPr id="3" name="ノート プレースホルダー 2">
            <a:extLst>
              <a:ext uri="{FF2B5EF4-FFF2-40B4-BE49-F238E27FC236}">
                <a16:creationId xmlns:a16="http://schemas.microsoft.com/office/drawing/2014/main" id="{0E95E96B-DFDB-256A-281E-DF601748CF69}"/>
              </a:ext>
            </a:extLst>
          </p:cNvPr>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7989069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D2207F-9416-B2F8-33BE-18151AB9F61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0290568-3C34-55AF-EF16-F974B45D234E}"/>
              </a:ext>
            </a:extLst>
          </p:cNvPr>
          <p:cNvSpPr>
            <a:spLocks noGrp="1" noRot="1" noChangeAspect="1"/>
          </p:cNvSpPr>
          <p:nvPr>
            <p:ph type="sldImg"/>
          </p:nvPr>
        </p:nvSpPr>
        <p:spPr>
          <a:xfrm>
            <a:off x="2722563" y="519113"/>
            <a:ext cx="4575175" cy="2574925"/>
          </a:xfrm>
        </p:spPr>
      </p:sp>
      <p:sp>
        <p:nvSpPr>
          <p:cNvPr id="3" name="ノート プレースホルダー 2">
            <a:extLst>
              <a:ext uri="{FF2B5EF4-FFF2-40B4-BE49-F238E27FC236}">
                <a16:creationId xmlns:a16="http://schemas.microsoft.com/office/drawing/2014/main" id="{F242ACF8-A70B-CA4B-5DBE-5FEC07645A96}"/>
              </a:ext>
            </a:extLst>
          </p:cNvPr>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6189972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77826-F90D-07DC-3631-FB6D88BF1CB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52203FA-DCBA-C803-6AE7-BAC3E0E91296}"/>
              </a:ext>
            </a:extLst>
          </p:cNvPr>
          <p:cNvSpPr>
            <a:spLocks noGrp="1" noRot="1" noChangeAspect="1"/>
          </p:cNvSpPr>
          <p:nvPr>
            <p:ph type="sldImg"/>
          </p:nvPr>
        </p:nvSpPr>
        <p:spPr>
          <a:xfrm>
            <a:off x="2722563" y="519113"/>
            <a:ext cx="4575175" cy="2574925"/>
          </a:xfrm>
        </p:spPr>
      </p:sp>
      <p:sp>
        <p:nvSpPr>
          <p:cNvPr id="3" name="ノート プレースホルダー 2">
            <a:extLst>
              <a:ext uri="{FF2B5EF4-FFF2-40B4-BE49-F238E27FC236}">
                <a16:creationId xmlns:a16="http://schemas.microsoft.com/office/drawing/2014/main" id="{F12D8A16-6842-D8E6-D5C5-98550C40A291}"/>
              </a:ext>
            </a:extLst>
          </p:cNvPr>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3426128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23BB26-9D09-685B-ABCC-D0281572C89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C95955F-A7B8-915B-1B8E-517BD1BD5AAB}"/>
              </a:ext>
            </a:extLst>
          </p:cNvPr>
          <p:cNvSpPr>
            <a:spLocks noGrp="1" noRot="1" noChangeAspect="1"/>
          </p:cNvSpPr>
          <p:nvPr>
            <p:ph type="sldImg"/>
          </p:nvPr>
        </p:nvSpPr>
        <p:spPr>
          <a:xfrm>
            <a:off x="2722563" y="519113"/>
            <a:ext cx="4575175" cy="2574925"/>
          </a:xfrm>
        </p:spPr>
      </p:sp>
      <p:sp>
        <p:nvSpPr>
          <p:cNvPr id="3" name="ノート プレースホルダー 2">
            <a:extLst>
              <a:ext uri="{FF2B5EF4-FFF2-40B4-BE49-F238E27FC236}">
                <a16:creationId xmlns:a16="http://schemas.microsoft.com/office/drawing/2014/main" id="{5D3F9606-8562-A5DE-7450-A76347AFA763}"/>
              </a:ext>
            </a:extLst>
          </p:cNvPr>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0169972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931B24-EEF6-FE80-EA82-8E59646FAC14}"/>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B9FF3AE1-93E8-6EC2-9758-8376DCC763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5EBBC03-6278-3809-32F6-165B143A6D03}"/>
              </a:ext>
            </a:extLst>
          </p:cNvPr>
          <p:cNvSpPr>
            <a:spLocks noGrp="1"/>
          </p:cNvSpPr>
          <p:nvPr>
            <p:ph type="dt" sz="half" idx="10"/>
          </p:nvPr>
        </p:nvSpPr>
        <p:spPr/>
        <p:txBody>
          <a:bodyPr/>
          <a:lstStyle/>
          <a:p>
            <a:fld id="{6BC1AD85-324B-49E9-90F8-620E853E178C}" type="datetimeFigureOut">
              <a:rPr kumimoji="1" lang="ja-JP" altLang="en-US" smtClean="0"/>
              <a:t>2025/12/16</a:t>
            </a:fld>
            <a:endParaRPr kumimoji="1" lang="ja-JP" altLang="en-US"/>
          </a:p>
        </p:txBody>
      </p:sp>
      <p:sp>
        <p:nvSpPr>
          <p:cNvPr id="5" name="フッター プレースホルダー 4">
            <a:extLst>
              <a:ext uri="{FF2B5EF4-FFF2-40B4-BE49-F238E27FC236}">
                <a16:creationId xmlns:a16="http://schemas.microsoft.com/office/drawing/2014/main" id="{E8FC6140-FD87-B200-7A56-20A2E7A5F44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091F0C3-5050-5103-C6A1-FA7F1BE9C1BD}"/>
              </a:ext>
            </a:extLst>
          </p:cNvPr>
          <p:cNvSpPr>
            <a:spLocks noGrp="1"/>
          </p:cNvSpPr>
          <p:nvPr>
            <p:ph type="sldNum" sz="quarter" idx="12"/>
          </p:nvPr>
        </p:nvSpPr>
        <p:spPr/>
        <p:txBody>
          <a:bodyPr/>
          <a:lstStyle/>
          <a:p>
            <a:fld id="{9FB25547-A693-4935-9FE0-319BC006D89C}" type="slidenum">
              <a:rPr kumimoji="1" lang="ja-JP" altLang="en-US" smtClean="0"/>
              <a:t>‹#›</a:t>
            </a:fld>
            <a:endParaRPr kumimoji="1" lang="ja-JP" altLang="en-US"/>
          </a:p>
        </p:txBody>
      </p:sp>
    </p:spTree>
    <p:extLst>
      <p:ext uri="{BB962C8B-B14F-4D97-AF65-F5344CB8AC3E}">
        <p14:creationId xmlns:p14="http://schemas.microsoft.com/office/powerpoint/2010/main" val="47230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0B93BAF-2BD5-02E4-0E3F-E6D66E3419DF}"/>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2BD14FB-F2D2-C548-7B88-ACFD59EBC00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C3F4E10-E307-8157-662C-EC8B9F4D86EA}"/>
              </a:ext>
            </a:extLst>
          </p:cNvPr>
          <p:cNvSpPr>
            <a:spLocks noGrp="1"/>
          </p:cNvSpPr>
          <p:nvPr>
            <p:ph type="dt" sz="half" idx="10"/>
          </p:nvPr>
        </p:nvSpPr>
        <p:spPr/>
        <p:txBody>
          <a:bodyPr/>
          <a:lstStyle/>
          <a:p>
            <a:fld id="{6BC1AD85-324B-49E9-90F8-620E853E178C}" type="datetimeFigureOut">
              <a:rPr kumimoji="1" lang="ja-JP" altLang="en-US" smtClean="0"/>
              <a:t>2025/12/16</a:t>
            </a:fld>
            <a:endParaRPr kumimoji="1" lang="ja-JP" altLang="en-US"/>
          </a:p>
        </p:txBody>
      </p:sp>
      <p:sp>
        <p:nvSpPr>
          <p:cNvPr id="5" name="フッター プレースホルダー 4">
            <a:extLst>
              <a:ext uri="{FF2B5EF4-FFF2-40B4-BE49-F238E27FC236}">
                <a16:creationId xmlns:a16="http://schemas.microsoft.com/office/drawing/2014/main" id="{7BA47045-9171-5427-27FD-DDAA358C680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9045EC1-756F-460E-701F-F06C15E0A141}"/>
              </a:ext>
            </a:extLst>
          </p:cNvPr>
          <p:cNvSpPr>
            <a:spLocks noGrp="1"/>
          </p:cNvSpPr>
          <p:nvPr>
            <p:ph type="sldNum" sz="quarter" idx="12"/>
          </p:nvPr>
        </p:nvSpPr>
        <p:spPr/>
        <p:txBody>
          <a:bodyPr/>
          <a:lstStyle/>
          <a:p>
            <a:fld id="{9FB25547-A693-4935-9FE0-319BC006D89C}" type="slidenum">
              <a:rPr kumimoji="1" lang="ja-JP" altLang="en-US" smtClean="0"/>
              <a:t>‹#›</a:t>
            </a:fld>
            <a:endParaRPr kumimoji="1" lang="ja-JP" altLang="en-US"/>
          </a:p>
        </p:txBody>
      </p:sp>
    </p:spTree>
    <p:extLst>
      <p:ext uri="{BB962C8B-B14F-4D97-AF65-F5344CB8AC3E}">
        <p14:creationId xmlns:p14="http://schemas.microsoft.com/office/powerpoint/2010/main" val="1598314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3DFA431B-775B-99F4-7A70-03F9653007B9}"/>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15608A9-2F55-3993-1DE3-93FD8261B756}"/>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DB18AD0-BF08-AF0A-9CB8-5E8A5C345BA8}"/>
              </a:ext>
            </a:extLst>
          </p:cNvPr>
          <p:cNvSpPr>
            <a:spLocks noGrp="1"/>
          </p:cNvSpPr>
          <p:nvPr>
            <p:ph type="dt" sz="half" idx="10"/>
          </p:nvPr>
        </p:nvSpPr>
        <p:spPr/>
        <p:txBody>
          <a:bodyPr/>
          <a:lstStyle/>
          <a:p>
            <a:fld id="{6BC1AD85-324B-49E9-90F8-620E853E178C}" type="datetimeFigureOut">
              <a:rPr kumimoji="1" lang="ja-JP" altLang="en-US" smtClean="0"/>
              <a:t>2025/12/16</a:t>
            </a:fld>
            <a:endParaRPr kumimoji="1" lang="ja-JP" altLang="en-US"/>
          </a:p>
        </p:txBody>
      </p:sp>
      <p:sp>
        <p:nvSpPr>
          <p:cNvPr id="5" name="フッター プレースホルダー 4">
            <a:extLst>
              <a:ext uri="{FF2B5EF4-FFF2-40B4-BE49-F238E27FC236}">
                <a16:creationId xmlns:a16="http://schemas.microsoft.com/office/drawing/2014/main" id="{FD23D388-0C2B-32B9-D6B6-2A45BEF43F3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D664EE4-687C-B8F4-E348-A0311652E826}"/>
              </a:ext>
            </a:extLst>
          </p:cNvPr>
          <p:cNvSpPr>
            <a:spLocks noGrp="1"/>
          </p:cNvSpPr>
          <p:nvPr>
            <p:ph type="sldNum" sz="quarter" idx="12"/>
          </p:nvPr>
        </p:nvSpPr>
        <p:spPr/>
        <p:txBody>
          <a:bodyPr/>
          <a:lstStyle/>
          <a:p>
            <a:fld id="{9FB25547-A693-4935-9FE0-319BC006D89C}" type="slidenum">
              <a:rPr kumimoji="1" lang="ja-JP" altLang="en-US" smtClean="0"/>
              <a:t>‹#›</a:t>
            </a:fld>
            <a:endParaRPr kumimoji="1" lang="ja-JP" altLang="en-US"/>
          </a:p>
        </p:txBody>
      </p:sp>
    </p:spTree>
    <p:extLst>
      <p:ext uri="{BB962C8B-B14F-4D97-AF65-F5344CB8AC3E}">
        <p14:creationId xmlns:p14="http://schemas.microsoft.com/office/powerpoint/2010/main" val="4294451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BDC2C82-03CC-20A6-F6DE-86F8263EEE6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8C5BC78-FE47-BC27-B198-B8E9DF7E5A8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677BE8E-7660-AB49-3556-D54FC164C0A6}"/>
              </a:ext>
            </a:extLst>
          </p:cNvPr>
          <p:cNvSpPr>
            <a:spLocks noGrp="1"/>
          </p:cNvSpPr>
          <p:nvPr>
            <p:ph type="dt" sz="half" idx="10"/>
          </p:nvPr>
        </p:nvSpPr>
        <p:spPr/>
        <p:txBody>
          <a:bodyPr/>
          <a:lstStyle/>
          <a:p>
            <a:fld id="{6BC1AD85-324B-49E9-90F8-620E853E178C}" type="datetimeFigureOut">
              <a:rPr kumimoji="1" lang="ja-JP" altLang="en-US" smtClean="0"/>
              <a:t>2025/12/16</a:t>
            </a:fld>
            <a:endParaRPr kumimoji="1" lang="ja-JP" altLang="en-US"/>
          </a:p>
        </p:txBody>
      </p:sp>
      <p:sp>
        <p:nvSpPr>
          <p:cNvPr id="5" name="フッター プレースホルダー 4">
            <a:extLst>
              <a:ext uri="{FF2B5EF4-FFF2-40B4-BE49-F238E27FC236}">
                <a16:creationId xmlns:a16="http://schemas.microsoft.com/office/drawing/2014/main" id="{93842300-CDA1-0F88-ADE3-A46E0B0819C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AC346FE-DD1B-04B0-52EB-57E0D8756B2A}"/>
              </a:ext>
            </a:extLst>
          </p:cNvPr>
          <p:cNvSpPr>
            <a:spLocks noGrp="1"/>
          </p:cNvSpPr>
          <p:nvPr>
            <p:ph type="sldNum" sz="quarter" idx="12"/>
          </p:nvPr>
        </p:nvSpPr>
        <p:spPr/>
        <p:txBody>
          <a:bodyPr/>
          <a:lstStyle/>
          <a:p>
            <a:fld id="{9FB25547-A693-4935-9FE0-319BC006D89C}" type="slidenum">
              <a:rPr kumimoji="1" lang="ja-JP" altLang="en-US" smtClean="0"/>
              <a:t>‹#›</a:t>
            </a:fld>
            <a:endParaRPr kumimoji="1" lang="ja-JP" altLang="en-US"/>
          </a:p>
        </p:txBody>
      </p:sp>
    </p:spTree>
    <p:extLst>
      <p:ext uri="{BB962C8B-B14F-4D97-AF65-F5344CB8AC3E}">
        <p14:creationId xmlns:p14="http://schemas.microsoft.com/office/powerpoint/2010/main" val="43352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3ABB338-907F-F6CC-4A8A-8AEB049006C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A98F4C7-55E8-157A-9391-0D2AC47FD0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CD7CB1F7-C1AC-B3F3-77DC-4490A9EF46CE}"/>
              </a:ext>
            </a:extLst>
          </p:cNvPr>
          <p:cNvSpPr>
            <a:spLocks noGrp="1"/>
          </p:cNvSpPr>
          <p:nvPr>
            <p:ph type="dt" sz="half" idx="10"/>
          </p:nvPr>
        </p:nvSpPr>
        <p:spPr/>
        <p:txBody>
          <a:bodyPr/>
          <a:lstStyle/>
          <a:p>
            <a:fld id="{6BC1AD85-324B-49E9-90F8-620E853E178C}" type="datetimeFigureOut">
              <a:rPr kumimoji="1" lang="ja-JP" altLang="en-US" smtClean="0"/>
              <a:t>2025/12/16</a:t>
            </a:fld>
            <a:endParaRPr kumimoji="1" lang="ja-JP" altLang="en-US"/>
          </a:p>
        </p:txBody>
      </p:sp>
      <p:sp>
        <p:nvSpPr>
          <p:cNvPr id="5" name="フッター プレースホルダー 4">
            <a:extLst>
              <a:ext uri="{FF2B5EF4-FFF2-40B4-BE49-F238E27FC236}">
                <a16:creationId xmlns:a16="http://schemas.microsoft.com/office/drawing/2014/main" id="{C2B37C01-9FDF-AA23-329D-850EAD1A5E0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087D902-0237-EB9A-4978-8862A0791685}"/>
              </a:ext>
            </a:extLst>
          </p:cNvPr>
          <p:cNvSpPr>
            <a:spLocks noGrp="1"/>
          </p:cNvSpPr>
          <p:nvPr>
            <p:ph type="sldNum" sz="quarter" idx="12"/>
          </p:nvPr>
        </p:nvSpPr>
        <p:spPr/>
        <p:txBody>
          <a:bodyPr/>
          <a:lstStyle/>
          <a:p>
            <a:fld id="{9FB25547-A693-4935-9FE0-319BC006D89C}" type="slidenum">
              <a:rPr kumimoji="1" lang="ja-JP" altLang="en-US" smtClean="0"/>
              <a:t>‹#›</a:t>
            </a:fld>
            <a:endParaRPr kumimoji="1" lang="ja-JP" altLang="en-US"/>
          </a:p>
        </p:txBody>
      </p:sp>
    </p:spTree>
    <p:extLst>
      <p:ext uri="{BB962C8B-B14F-4D97-AF65-F5344CB8AC3E}">
        <p14:creationId xmlns:p14="http://schemas.microsoft.com/office/powerpoint/2010/main" val="2452844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B8D93AE-11A6-2BCA-F325-17985ACB1C2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74313B2-86BE-8654-0835-B036270F944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7689379D-972B-3A38-63CE-A0FB9D29474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48C9C71-B974-C754-0436-2252D8F83729}"/>
              </a:ext>
            </a:extLst>
          </p:cNvPr>
          <p:cNvSpPr>
            <a:spLocks noGrp="1"/>
          </p:cNvSpPr>
          <p:nvPr>
            <p:ph type="dt" sz="half" idx="10"/>
          </p:nvPr>
        </p:nvSpPr>
        <p:spPr/>
        <p:txBody>
          <a:bodyPr/>
          <a:lstStyle/>
          <a:p>
            <a:fld id="{6BC1AD85-324B-49E9-90F8-620E853E178C}" type="datetimeFigureOut">
              <a:rPr kumimoji="1" lang="ja-JP" altLang="en-US" smtClean="0"/>
              <a:t>2025/12/16</a:t>
            </a:fld>
            <a:endParaRPr kumimoji="1" lang="ja-JP" altLang="en-US"/>
          </a:p>
        </p:txBody>
      </p:sp>
      <p:sp>
        <p:nvSpPr>
          <p:cNvPr id="6" name="フッター プレースホルダー 5">
            <a:extLst>
              <a:ext uri="{FF2B5EF4-FFF2-40B4-BE49-F238E27FC236}">
                <a16:creationId xmlns:a16="http://schemas.microsoft.com/office/drawing/2014/main" id="{BE3041F8-F37A-8096-1DE7-EC13DE9148F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63ABD3A-2542-DC31-02A7-692072A717D0}"/>
              </a:ext>
            </a:extLst>
          </p:cNvPr>
          <p:cNvSpPr>
            <a:spLocks noGrp="1"/>
          </p:cNvSpPr>
          <p:nvPr>
            <p:ph type="sldNum" sz="quarter" idx="12"/>
          </p:nvPr>
        </p:nvSpPr>
        <p:spPr/>
        <p:txBody>
          <a:bodyPr/>
          <a:lstStyle/>
          <a:p>
            <a:fld id="{9FB25547-A693-4935-9FE0-319BC006D89C}" type="slidenum">
              <a:rPr kumimoji="1" lang="ja-JP" altLang="en-US" smtClean="0"/>
              <a:t>‹#›</a:t>
            </a:fld>
            <a:endParaRPr kumimoji="1" lang="ja-JP" altLang="en-US"/>
          </a:p>
        </p:txBody>
      </p:sp>
    </p:spTree>
    <p:extLst>
      <p:ext uri="{BB962C8B-B14F-4D97-AF65-F5344CB8AC3E}">
        <p14:creationId xmlns:p14="http://schemas.microsoft.com/office/powerpoint/2010/main" val="4639801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57247AD-6370-1882-1757-273F85715007}"/>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A772F18-7EC5-B729-0B55-5A5978EDEB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92E81FEC-8F00-1DCE-4FF1-8C0C7F04F95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74ACE5EF-A0E9-E4F3-49D5-188D190578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D8CE311-5267-8CAB-206E-98737426F4AC}"/>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46C95A82-090C-5705-351A-B8D4CF01A65D}"/>
              </a:ext>
            </a:extLst>
          </p:cNvPr>
          <p:cNvSpPr>
            <a:spLocks noGrp="1"/>
          </p:cNvSpPr>
          <p:nvPr>
            <p:ph type="dt" sz="half" idx="10"/>
          </p:nvPr>
        </p:nvSpPr>
        <p:spPr/>
        <p:txBody>
          <a:bodyPr/>
          <a:lstStyle/>
          <a:p>
            <a:fld id="{6BC1AD85-324B-49E9-90F8-620E853E178C}" type="datetimeFigureOut">
              <a:rPr kumimoji="1" lang="ja-JP" altLang="en-US" smtClean="0"/>
              <a:t>2025/12/16</a:t>
            </a:fld>
            <a:endParaRPr kumimoji="1" lang="ja-JP" altLang="en-US"/>
          </a:p>
        </p:txBody>
      </p:sp>
      <p:sp>
        <p:nvSpPr>
          <p:cNvPr id="8" name="フッター プレースホルダー 7">
            <a:extLst>
              <a:ext uri="{FF2B5EF4-FFF2-40B4-BE49-F238E27FC236}">
                <a16:creationId xmlns:a16="http://schemas.microsoft.com/office/drawing/2014/main" id="{A245E6D5-ECE8-7AE3-1C2C-74B7DFF63707}"/>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B605EED9-9DC7-1D29-0E48-BACE151D7B94}"/>
              </a:ext>
            </a:extLst>
          </p:cNvPr>
          <p:cNvSpPr>
            <a:spLocks noGrp="1"/>
          </p:cNvSpPr>
          <p:nvPr>
            <p:ph type="sldNum" sz="quarter" idx="12"/>
          </p:nvPr>
        </p:nvSpPr>
        <p:spPr/>
        <p:txBody>
          <a:bodyPr/>
          <a:lstStyle/>
          <a:p>
            <a:fld id="{9FB25547-A693-4935-9FE0-319BC006D89C}" type="slidenum">
              <a:rPr kumimoji="1" lang="ja-JP" altLang="en-US" smtClean="0"/>
              <a:t>‹#›</a:t>
            </a:fld>
            <a:endParaRPr kumimoji="1" lang="ja-JP" altLang="en-US"/>
          </a:p>
        </p:txBody>
      </p:sp>
    </p:spTree>
    <p:extLst>
      <p:ext uri="{BB962C8B-B14F-4D97-AF65-F5344CB8AC3E}">
        <p14:creationId xmlns:p14="http://schemas.microsoft.com/office/powerpoint/2010/main" val="1650561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BE9EBD-1EB3-C7E4-2DBE-82D47A2F063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35A5A7D-8FAB-E909-287F-43B56E86FCA5}"/>
              </a:ext>
            </a:extLst>
          </p:cNvPr>
          <p:cNvSpPr>
            <a:spLocks noGrp="1"/>
          </p:cNvSpPr>
          <p:nvPr>
            <p:ph type="dt" sz="half" idx="10"/>
          </p:nvPr>
        </p:nvSpPr>
        <p:spPr/>
        <p:txBody>
          <a:bodyPr/>
          <a:lstStyle/>
          <a:p>
            <a:fld id="{6BC1AD85-324B-49E9-90F8-620E853E178C}" type="datetimeFigureOut">
              <a:rPr kumimoji="1" lang="ja-JP" altLang="en-US" smtClean="0"/>
              <a:t>2025/12/16</a:t>
            </a:fld>
            <a:endParaRPr kumimoji="1" lang="ja-JP" altLang="en-US"/>
          </a:p>
        </p:txBody>
      </p:sp>
      <p:sp>
        <p:nvSpPr>
          <p:cNvPr id="4" name="フッター プレースホルダー 3">
            <a:extLst>
              <a:ext uri="{FF2B5EF4-FFF2-40B4-BE49-F238E27FC236}">
                <a16:creationId xmlns:a16="http://schemas.microsoft.com/office/drawing/2014/main" id="{97AE86A8-0559-E851-B24C-981C8583758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C0D1C55B-908C-842E-C5E5-FD1FC0034924}"/>
              </a:ext>
            </a:extLst>
          </p:cNvPr>
          <p:cNvSpPr>
            <a:spLocks noGrp="1"/>
          </p:cNvSpPr>
          <p:nvPr>
            <p:ph type="sldNum" sz="quarter" idx="12"/>
          </p:nvPr>
        </p:nvSpPr>
        <p:spPr/>
        <p:txBody>
          <a:bodyPr/>
          <a:lstStyle/>
          <a:p>
            <a:fld id="{9FB25547-A693-4935-9FE0-319BC006D89C}" type="slidenum">
              <a:rPr kumimoji="1" lang="ja-JP" altLang="en-US" smtClean="0"/>
              <a:t>‹#›</a:t>
            </a:fld>
            <a:endParaRPr kumimoji="1" lang="ja-JP" altLang="en-US"/>
          </a:p>
        </p:txBody>
      </p:sp>
    </p:spTree>
    <p:extLst>
      <p:ext uri="{BB962C8B-B14F-4D97-AF65-F5344CB8AC3E}">
        <p14:creationId xmlns:p14="http://schemas.microsoft.com/office/powerpoint/2010/main" val="2037315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5674D1A6-4687-66C3-DB0E-BAA0FC8EBE39}"/>
              </a:ext>
            </a:extLst>
          </p:cNvPr>
          <p:cNvSpPr>
            <a:spLocks noGrp="1"/>
          </p:cNvSpPr>
          <p:nvPr>
            <p:ph type="dt" sz="half" idx="10"/>
          </p:nvPr>
        </p:nvSpPr>
        <p:spPr/>
        <p:txBody>
          <a:bodyPr/>
          <a:lstStyle/>
          <a:p>
            <a:fld id="{6BC1AD85-324B-49E9-90F8-620E853E178C}" type="datetimeFigureOut">
              <a:rPr kumimoji="1" lang="ja-JP" altLang="en-US" smtClean="0"/>
              <a:t>2025/12/16</a:t>
            </a:fld>
            <a:endParaRPr kumimoji="1" lang="ja-JP" altLang="en-US"/>
          </a:p>
        </p:txBody>
      </p:sp>
      <p:sp>
        <p:nvSpPr>
          <p:cNvPr id="3" name="フッター プレースホルダー 2">
            <a:extLst>
              <a:ext uri="{FF2B5EF4-FFF2-40B4-BE49-F238E27FC236}">
                <a16:creationId xmlns:a16="http://schemas.microsoft.com/office/drawing/2014/main" id="{8B0D6228-16A6-30F9-7CD6-F6FA2432A668}"/>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C2395AC-C223-FCA8-D412-6FF9BC1C7ECF}"/>
              </a:ext>
            </a:extLst>
          </p:cNvPr>
          <p:cNvSpPr>
            <a:spLocks noGrp="1"/>
          </p:cNvSpPr>
          <p:nvPr>
            <p:ph type="sldNum" sz="quarter" idx="12"/>
          </p:nvPr>
        </p:nvSpPr>
        <p:spPr/>
        <p:txBody>
          <a:bodyPr/>
          <a:lstStyle/>
          <a:p>
            <a:fld id="{9FB25547-A693-4935-9FE0-319BC006D89C}" type="slidenum">
              <a:rPr kumimoji="1" lang="ja-JP" altLang="en-US" smtClean="0"/>
              <a:t>‹#›</a:t>
            </a:fld>
            <a:endParaRPr kumimoji="1" lang="ja-JP" altLang="en-US"/>
          </a:p>
        </p:txBody>
      </p:sp>
    </p:spTree>
    <p:extLst>
      <p:ext uri="{BB962C8B-B14F-4D97-AF65-F5344CB8AC3E}">
        <p14:creationId xmlns:p14="http://schemas.microsoft.com/office/powerpoint/2010/main" val="1498957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29CFF81-26DF-61F6-C5EC-00322CE39F8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1C72771-BC80-3B96-891E-74FF1111D0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40536B5-2069-90BB-8CF0-67B209AF48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2B6336E-8ECE-821A-09F0-967C92CFF400}"/>
              </a:ext>
            </a:extLst>
          </p:cNvPr>
          <p:cNvSpPr>
            <a:spLocks noGrp="1"/>
          </p:cNvSpPr>
          <p:nvPr>
            <p:ph type="dt" sz="half" idx="10"/>
          </p:nvPr>
        </p:nvSpPr>
        <p:spPr/>
        <p:txBody>
          <a:bodyPr/>
          <a:lstStyle/>
          <a:p>
            <a:fld id="{6BC1AD85-324B-49E9-90F8-620E853E178C}" type="datetimeFigureOut">
              <a:rPr kumimoji="1" lang="ja-JP" altLang="en-US" smtClean="0"/>
              <a:t>2025/12/16</a:t>
            </a:fld>
            <a:endParaRPr kumimoji="1" lang="ja-JP" altLang="en-US"/>
          </a:p>
        </p:txBody>
      </p:sp>
      <p:sp>
        <p:nvSpPr>
          <p:cNvPr id="6" name="フッター プレースホルダー 5">
            <a:extLst>
              <a:ext uri="{FF2B5EF4-FFF2-40B4-BE49-F238E27FC236}">
                <a16:creationId xmlns:a16="http://schemas.microsoft.com/office/drawing/2014/main" id="{8D0BF060-4191-84BF-0D34-8D9F2E9CD22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0BF969E-240D-763F-ABE1-D72A94AA47C9}"/>
              </a:ext>
            </a:extLst>
          </p:cNvPr>
          <p:cNvSpPr>
            <a:spLocks noGrp="1"/>
          </p:cNvSpPr>
          <p:nvPr>
            <p:ph type="sldNum" sz="quarter" idx="12"/>
          </p:nvPr>
        </p:nvSpPr>
        <p:spPr/>
        <p:txBody>
          <a:bodyPr/>
          <a:lstStyle/>
          <a:p>
            <a:fld id="{9FB25547-A693-4935-9FE0-319BC006D89C}" type="slidenum">
              <a:rPr kumimoji="1" lang="ja-JP" altLang="en-US" smtClean="0"/>
              <a:t>‹#›</a:t>
            </a:fld>
            <a:endParaRPr kumimoji="1" lang="ja-JP" altLang="en-US"/>
          </a:p>
        </p:txBody>
      </p:sp>
    </p:spTree>
    <p:extLst>
      <p:ext uri="{BB962C8B-B14F-4D97-AF65-F5344CB8AC3E}">
        <p14:creationId xmlns:p14="http://schemas.microsoft.com/office/powerpoint/2010/main" val="428108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44E7F21-2DC2-71E5-617F-0DBBCF54B3A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12CBAACE-8212-14BE-9658-7570609362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A02B288-25B3-B883-0229-CCF46400E1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426D3C3-5469-5037-C6E2-FB6B40898EC3}"/>
              </a:ext>
            </a:extLst>
          </p:cNvPr>
          <p:cNvSpPr>
            <a:spLocks noGrp="1"/>
          </p:cNvSpPr>
          <p:nvPr>
            <p:ph type="dt" sz="half" idx="10"/>
          </p:nvPr>
        </p:nvSpPr>
        <p:spPr/>
        <p:txBody>
          <a:bodyPr/>
          <a:lstStyle/>
          <a:p>
            <a:fld id="{6BC1AD85-324B-49E9-90F8-620E853E178C}" type="datetimeFigureOut">
              <a:rPr kumimoji="1" lang="ja-JP" altLang="en-US" smtClean="0"/>
              <a:t>2025/12/16</a:t>
            </a:fld>
            <a:endParaRPr kumimoji="1" lang="ja-JP" altLang="en-US"/>
          </a:p>
        </p:txBody>
      </p:sp>
      <p:sp>
        <p:nvSpPr>
          <p:cNvPr id="6" name="フッター プレースホルダー 5">
            <a:extLst>
              <a:ext uri="{FF2B5EF4-FFF2-40B4-BE49-F238E27FC236}">
                <a16:creationId xmlns:a16="http://schemas.microsoft.com/office/drawing/2014/main" id="{8D7A5B62-5C36-B4A8-E22C-742FE0195FA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9CC07BF-1727-6323-A397-CEDF9D177E3A}"/>
              </a:ext>
            </a:extLst>
          </p:cNvPr>
          <p:cNvSpPr>
            <a:spLocks noGrp="1"/>
          </p:cNvSpPr>
          <p:nvPr>
            <p:ph type="sldNum" sz="quarter" idx="12"/>
          </p:nvPr>
        </p:nvSpPr>
        <p:spPr/>
        <p:txBody>
          <a:bodyPr/>
          <a:lstStyle/>
          <a:p>
            <a:fld id="{9FB25547-A693-4935-9FE0-319BC006D89C}" type="slidenum">
              <a:rPr kumimoji="1" lang="ja-JP" altLang="en-US" smtClean="0"/>
              <a:t>‹#›</a:t>
            </a:fld>
            <a:endParaRPr kumimoji="1" lang="ja-JP" altLang="en-US"/>
          </a:p>
        </p:txBody>
      </p:sp>
    </p:spTree>
    <p:extLst>
      <p:ext uri="{BB962C8B-B14F-4D97-AF65-F5344CB8AC3E}">
        <p14:creationId xmlns:p14="http://schemas.microsoft.com/office/powerpoint/2010/main" val="636649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6746441C-1560-9F1B-8A94-C70ED849D0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DABD14B-3353-D636-DAC4-44D478544E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B6F4CF6-A7D0-B7FF-2FA0-C52CB2BE44B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C1AD85-324B-49E9-90F8-620E853E178C}" type="datetimeFigureOut">
              <a:rPr kumimoji="1" lang="ja-JP" altLang="en-US" smtClean="0"/>
              <a:t>2025/12/16</a:t>
            </a:fld>
            <a:endParaRPr kumimoji="1" lang="ja-JP" altLang="en-US"/>
          </a:p>
        </p:txBody>
      </p:sp>
      <p:sp>
        <p:nvSpPr>
          <p:cNvPr id="5" name="フッター プレースホルダー 4">
            <a:extLst>
              <a:ext uri="{FF2B5EF4-FFF2-40B4-BE49-F238E27FC236}">
                <a16:creationId xmlns:a16="http://schemas.microsoft.com/office/drawing/2014/main" id="{765BF975-D893-E0F7-82FB-D0D73D4AFF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60C6478-9C49-ED73-8AE5-C50084A212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B25547-A693-4935-9FE0-319BC006D89C}" type="slidenum">
              <a:rPr kumimoji="1" lang="ja-JP" altLang="en-US" smtClean="0"/>
              <a:t>‹#›</a:t>
            </a:fld>
            <a:endParaRPr kumimoji="1" lang="ja-JP" altLang="en-US"/>
          </a:p>
        </p:txBody>
      </p:sp>
    </p:spTree>
    <p:extLst>
      <p:ext uri="{BB962C8B-B14F-4D97-AF65-F5344CB8AC3E}">
        <p14:creationId xmlns:p14="http://schemas.microsoft.com/office/powerpoint/2010/main" val="37119784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テキスト ボックス 25">
            <a:extLst>
              <a:ext uri="{FF2B5EF4-FFF2-40B4-BE49-F238E27FC236}">
                <a16:creationId xmlns:a16="http://schemas.microsoft.com/office/drawing/2014/main" id="{8F010207-9BB1-B2DE-637B-9F63199AF5F3}"/>
              </a:ext>
            </a:extLst>
          </p:cNvPr>
          <p:cNvSpPr txBox="1"/>
          <p:nvPr/>
        </p:nvSpPr>
        <p:spPr>
          <a:xfrm>
            <a:off x="2502376" y="2987984"/>
            <a:ext cx="7187248" cy="861774"/>
          </a:xfrm>
          <a:prstGeom prst="rect">
            <a:avLst/>
          </a:prstGeom>
          <a:noFill/>
        </p:spPr>
        <p:txBody>
          <a:bodyPr wrap="square" rtlCol="0">
            <a:spAutoFit/>
          </a:bodyPr>
          <a:lstStyle>
            <a:defPPr>
              <a:defRPr lang="en-US"/>
            </a:defPPr>
            <a:lvl1pPr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1pPr>
            <a:lvl2pPr marL="4572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2pPr>
            <a:lvl3pPr marL="9144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3pPr>
            <a:lvl4pPr marL="13716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4pPr>
            <a:lvl5pPr marL="18288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1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1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1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1400" kern="1200">
                <a:solidFill>
                  <a:schemeClr val="tx1"/>
                </a:solidFill>
                <a:latin typeface="Times New Roman" pitchFamily="18" charset="0"/>
                <a:ea typeface="ＭＳ Ｐゴシック" pitchFamily="50" charset="-128"/>
                <a:cs typeface="+mn-cs"/>
              </a:defRPr>
            </a:lvl9pPr>
          </a:lstStyle>
          <a:p>
            <a:pPr algn="ctr"/>
            <a:r>
              <a:rPr lang="ja-JP" altLang="en-US" sz="1800" b="1" dirty="0">
                <a:solidFill>
                  <a:schemeClr val="tx1">
                    <a:lumMod val="75000"/>
                    <a:lumOff val="25000"/>
                  </a:schemeClr>
                </a:solidFill>
                <a:latin typeface="+mn-ea"/>
                <a:ea typeface="+mn-ea"/>
              </a:rPr>
              <a:t>キャリア形成サポートワークシート</a:t>
            </a:r>
            <a:endParaRPr lang="en-US" altLang="ja-JP" sz="1800" b="1" dirty="0">
              <a:solidFill>
                <a:schemeClr val="tx1">
                  <a:lumMod val="75000"/>
                  <a:lumOff val="25000"/>
                </a:schemeClr>
              </a:solidFill>
              <a:latin typeface="+mn-ea"/>
              <a:ea typeface="+mn-ea"/>
            </a:endParaRPr>
          </a:p>
          <a:p>
            <a:pPr algn="ctr"/>
            <a:endParaRPr lang="en-US" altLang="ja-JP" sz="1800" b="1" dirty="0">
              <a:solidFill>
                <a:schemeClr val="tx1">
                  <a:lumMod val="75000"/>
                  <a:lumOff val="25000"/>
                </a:schemeClr>
              </a:solidFill>
              <a:latin typeface="+mn-ea"/>
              <a:ea typeface="+mn-ea"/>
            </a:endParaRPr>
          </a:p>
          <a:p>
            <a:pPr algn="ctr"/>
            <a:r>
              <a:rPr lang="ja-JP" altLang="en-US" sz="1200" dirty="0">
                <a:solidFill>
                  <a:schemeClr val="tx1">
                    <a:lumMod val="75000"/>
                    <a:lumOff val="25000"/>
                  </a:schemeClr>
                </a:solidFill>
                <a:latin typeface="+mn-ea"/>
                <a:ea typeface="+mn-ea"/>
              </a:rPr>
              <a:t>監修協力：株式会社セルフトランセンデンス</a:t>
            </a:r>
          </a:p>
        </p:txBody>
      </p:sp>
    </p:spTree>
    <p:extLst>
      <p:ext uri="{BB962C8B-B14F-4D97-AF65-F5344CB8AC3E}">
        <p14:creationId xmlns:p14="http://schemas.microsoft.com/office/powerpoint/2010/main" val="1623916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A59C85-1F47-B933-3FE3-B453AFC34D9B}"/>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B42C2C4B-F703-5257-5A88-BBF50D2EFC9A}"/>
              </a:ext>
            </a:extLst>
          </p:cNvPr>
          <p:cNvSpPr txBox="1"/>
          <p:nvPr/>
        </p:nvSpPr>
        <p:spPr>
          <a:xfrm>
            <a:off x="207978" y="266630"/>
            <a:ext cx="8097822" cy="369332"/>
          </a:xfrm>
          <a:prstGeom prst="rect">
            <a:avLst/>
          </a:prstGeom>
          <a:noFill/>
        </p:spPr>
        <p:txBody>
          <a:bodyPr wrap="square" rtlCol="0">
            <a:spAutoFit/>
          </a:bodyPr>
          <a:lstStyle>
            <a:defPPr>
              <a:defRPr lang="en-US"/>
            </a:defPPr>
            <a:lvl1pPr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1pPr>
            <a:lvl2pPr marL="4572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2pPr>
            <a:lvl3pPr marL="9144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3pPr>
            <a:lvl4pPr marL="13716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4pPr>
            <a:lvl5pPr marL="18288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1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1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1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1400" kern="1200">
                <a:solidFill>
                  <a:schemeClr val="tx1"/>
                </a:solidFill>
                <a:latin typeface="Times New Roman" pitchFamily="18" charset="0"/>
                <a:ea typeface="ＭＳ Ｐゴシック" pitchFamily="50" charset="-128"/>
                <a:cs typeface="+mn-cs"/>
              </a:defRPr>
            </a:lvl9pPr>
          </a:lstStyle>
          <a:p>
            <a:r>
              <a:rPr lang="en-US" altLang="ja-JP" sz="1800" b="1" dirty="0">
                <a:solidFill>
                  <a:schemeClr val="tx1">
                    <a:lumMod val="75000"/>
                    <a:lumOff val="25000"/>
                  </a:schemeClr>
                </a:solidFill>
                <a:latin typeface="+mn-ea"/>
                <a:ea typeface="+mn-ea"/>
              </a:rPr>
              <a:t>STEP4</a:t>
            </a:r>
            <a:r>
              <a:rPr lang="ja-JP" altLang="en-US" sz="1800" b="1" dirty="0">
                <a:solidFill>
                  <a:schemeClr val="tx1">
                    <a:lumMod val="75000"/>
                    <a:lumOff val="25000"/>
                  </a:schemeClr>
                </a:solidFill>
                <a:latin typeface="+mn-ea"/>
                <a:ea typeface="+mn-ea"/>
              </a:rPr>
              <a:t>：具体的なアクションに落とし込む</a:t>
            </a:r>
          </a:p>
        </p:txBody>
      </p:sp>
      <p:sp>
        <p:nvSpPr>
          <p:cNvPr id="3" name="正方形/長方形 2">
            <a:extLst>
              <a:ext uri="{FF2B5EF4-FFF2-40B4-BE49-F238E27FC236}">
                <a16:creationId xmlns:a16="http://schemas.microsoft.com/office/drawing/2014/main" id="{DA4A1251-9D64-83F6-5524-C2A41953FB1D}"/>
              </a:ext>
            </a:extLst>
          </p:cNvPr>
          <p:cNvSpPr/>
          <p:nvPr/>
        </p:nvSpPr>
        <p:spPr bwMode="auto">
          <a:xfrm>
            <a:off x="94642" y="838200"/>
            <a:ext cx="3960000"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en-US" altLang="ja-JP" sz="1200" b="1" dirty="0">
                <a:solidFill>
                  <a:schemeClr val="bg1"/>
                </a:solidFill>
                <a:latin typeface="+mn-ea"/>
              </a:rPr>
              <a:t>1</a:t>
            </a:r>
            <a:r>
              <a:rPr lang="ja-JP" altLang="en-US" sz="1200" b="1" dirty="0">
                <a:solidFill>
                  <a:schemeClr val="bg1"/>
                </a:solidFill>
                <a:latin typeface="+mn-ea"/>
              </a:rPr>
              <a:t>年後までの目標・具体的なアクション</a:t>
            </a:r>
            <a:endParaRPr lang="en-US" altLang="ja-JP" sz="1200" b="1" dirty="0">
              <a:solidFill>
                <a:schemeClr val="bg1"/>
              </a:solidFill>
              <a:latin typeface="+mn-ea"/>
            </a:endParaRPr>
          </a:p>
        </p:txBody>
      </p:sp>
      <p:sp>
        <p:nvSpPr>
          <p:cNvPr id="4" name="正方形/長方形 3">
            <a:extLst>
              <a:ext uri="{FF2B5EF4-FFF2-40B4-BE49-F238E27FC236}">
                <a16:creationId xmlns:a16="http://schemas.microsoft.com/office/drawing/2014/main" id="{398C9858-AC1A-60B9-3359-6F1193616942}"/>
              </a:ext>
            </a:extLst>
          </p:cNvPr>
          <p:cNvSpPr/>
          <p:nvPr/>
        </p:nvSpPr>
        <p:spPr bwMode="auto">
          <a:xfrm>
            <a:off x="94642" y="1242604"/>
            <a:ext cx="3960000" cy="5269467"/>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kumimoji="1" lang="en-US" altLang="ja-JP" dirty="0">
              <a:latin typeface="+mn-ea"/>
              <a:ea typeface="+mn-ea"/>
            </a:endParaRPr>
          </a:p>
        </p:txBody>
      </p:sp>
      <p:sp>
        <p:nvSpPr>
          <p:cNvPr id="5" name="正方形/長方形 4">
            <a:extLst>
              <a:ext uri="{FF2B5EF4-FFF2-40B4-BE49-F238E27FC236}">
                <a16:creationId xmlns:a16="http://schemas.microsoft.com/office/drawing/2014/main" id="{1662AD8C-8A25-95D9-1467-C1E978BE9963}"/>
              </a:ext>
            </a:extLst>
          </p:cNvPr>
          <p:cNvSpPr/>
          <p:nvPr/>
        </p:nvSpPr>
        <p:spPr bwMode="auto">
          <a:xfrm>
            <a:off x="4116000" y="838200"/>
            <a:ext cx="3960000"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en-US" altLang="ja-JP" sz="1200" b="1" dirty="0">
                <a:solidFill>
                  <a:schemeClr val="bg1"/>
                </a:solidFill>
                <a:latin typeface="+mn-ea"/>
              </a:rPr>
              <a:t>3</a:t>
            </a:r>
            <a:r>
              <a:rPr lang="ja-JP" altLang="en-US" sz="1200" b="1" dirty="0">
                <a:solidFill>
                  <a:schemeClr val="bg1"/>
                </a:solidFill>
                <a:latin typeface="+mn-ea"/>
              </a:rPr>
              <a:t>年後までの目標・具体的なアクション</a:t>
            </a:r>
            <a:endParaRPr lang="en-US" altLang="ja-JP" sz="1200" b="1" dirty="0">
              <a:solidFill>
                <a:schemeClr val="bg1"/>
              </a:solidFill>
              <a:latin typeface="+mn-ea"/>
            </a:endParaRPr>
          </a:p>
        </p:txBody>
      </p:sp>
      <p:sp>
        <p:nvSpPr>
          <p:cNvPr id="6" name="正方形/長方形 5">
            <a:extLst>
              <a:ext uri="{FF2B5EF4-FFF2-40B4-BE49-F238E27FC236}">
                <a16:creationId xmlns:a16="http://schemas.microsoft.com/office/drawing/2014/main" id="{51D6EA3D-8832-D8E4-56DF-11E519A423CD}"/>
              </a:ext>
            </a:extLst>
          </p:cNvPr>
          <p:cNvSpPr/>
          <p:nvPr/>
        </p:nvSpPr>
        <p:spPr bwMode="auto">
          <a:xfrm>
            <a:off x="4116000" y="1242604"/>
            <a:ext cx="3960000" cy="5269467"/>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kumimoji="1" lang="en-US" altLang="ja-JP" dirty="0">
              <a:latin typeface="+mn-ea"/>
              <a:ea typeface="+mn-ea"/>
            </a:endParaRPr>
          </a:p>
        </p:txBody>
      </p:sp>
      <p:sp>
        <p:nvSpPr>
          <p:cNvPr id="8" name="正方形/長方形 7">
            <a:extLst>
              <a:ext uri="{FF2B5EF4-FFF2-40B4-BE49-F238E27FC236}">
                <a16:creationId xmlns:a16="http://schemas.microsoft.com/office/drawing/2014/main" id="{4E3DFE8C-3FEB-C204-FA7F-BF08D1DC99F5}"/>
              </a:ext>
            </a:extLst>
          </p:cNvPr>
          <p:cNvSpPr/>
          <p:nvPr/>
        </p:nvSpPr>
        <p:spPr bwMode="auto">
          <a:xfrm>
            <a:off x="8137358" y="838200"/>
            <a:ext cx="3960000"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en-US" altLang="ja-JP" sz="1200" b="1" dirty="0">
                <a:solidFill>
                  <a:schemeClr val="bg1"/>
                </a:solidFill>
                <a:latin typeface="+mn-ea"/>
              </a:rPr>
              <a:t>5</a:t>
            </a:r>
            <a:r>
              <a:rPr lang="ja-JP" altLang="en-US" sz="1200" b="1" dirty="0">
                <a:solidFill>
                  <a:schemeClr val="bg1"/>
                </a:solidFill>
                <a:latin typeface="+mn-ea"/>
              </a:rPr>
              <a:t>年後までの目標・具体的なアクション</a:t>
            </a:r>
            <a:endParaRPr lang="en-US" altLang="ja-JP" sz="1200" b="1" dirty="0">
              <a:solidFill>
                <a:schemeClr val="bg1"/>
              </a:solidFill>
              <a:latin typeface="+mn-ea"/>
            </a:endParaRPr>
          </a:p>
        </p:txBody>
      </p:sp>
      <p:sp>
        <p:nvSpPr>
          <p:cNvPr id="9" name="正方形/長方形 8">
            <a:extLst>
              <a:ext uri="{FF2B5EF4-FFF2-40B4-BE49-F238E27FC236}">
                <a16:creationId xmlns:a16="http://schemas.microsoft.com/office/drawing/2014/main" id="{ACF23B7F-3AA5-FFC9-7B63-670F1A283F24}"/>
              </a:ext>
            </a:extLst>
          </p:cNvPr>
          <p:cNvSpPr/>
          <p:nvPr/>
        </p:nvSpPr>
        <p:spPr bwMode="auto">
          <a:xfrm>
            <a:off x="8137358" y="1242604"/>
            <a:ext cx="3960000" cy="5269467"/>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kumimoji="1" lang="en-US" altLang="ja-JP" dirty="0">
              <a:latin typeface="+mn-ea"/>
              <a:ea typeface="+mn-ea"/>
            </a:endParaRPr>
          </a:p>
        </p:txBody>
      </p:sp>
    </p:spTree>
    <p:extLst>
      <p:ext uri="{BB962C8B-B14F-4D97-AF65-F5344CB8AC3E}">
        <p14:creationId xmlns:p14="http://schemas.microsoft.com/office/powerpoint/2010/main" val="38198380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2F8BD7-E92C-D13D-ECED-6458B5E0F45A}"/>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CC911D76-57CF-A9B9-74B7-9BAA4707883A}"/>
              </a:ext>
            </a:extLst>
          </p:cNvPr>
          <p:cNvSpPr txBox="1"/>
          <p:nvPr/>
        </p:nvSpPr>
        <p:spPr>
          <a:xfrm>
            <a:off x="207978" y="266630"/>
            <a:ext cx="8097822" cy="369332"/>
          </a:xfrm>
          <a:prstGeom prst="rect">
            <a:avLst/>
          </a:prstGeom>
          <a:noFill/>
        </p:spPr>
        <p:txBody>
          <a:bodyPr wrap="square" rtlCol="0">
            <a:spAutoFit/>
          </a:bodyPr>
          <a:lstStyle>
            <a:defPPr>
              <a:defRPr lang="en-US"/>
            </a:defPPr>
            <a:lvl1pPr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1pPr>
            <a:lvl2pPr marL="4572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2pPr>
            <a:lvl3pPr marL="9144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3pPr>
            <a:lvl4pPr marL="13716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4pPr>
            <a:lvl5pPr marL="18288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1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1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1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1400" kern="1200">
                <a:solidFill>
                  <a:schemeClr val="tx1"/>
                </a:solidFill>
                <a:latin typeface="Times New Roman" pitchFamily="18" charset="0"/>
                <a:ea typeface="ＭＳ Ｐゴシック" pitchFamily="50" charset="-128"/>
                <a:cs typeface="+mn-cs"/>
              </a:defRPr>
            </a:lvl9pPr>
          </a:lstStyle>
          <a:p>
            <a:r>
              <a:rPr lang="en-US" altLang="ja-JP" sz="1800" b="1" dirty="0">
                <a:solidFill>
                  <a:schemeClr val="tx1">
                    <a:lumMod val="75000"/>
                    <a:lumOff val="25000"/>
                  </a:schemeClr>
                </a:solidFill>
                <a:latin typeface="+mn-ea"/>
                <a:ea typeface="+mn-ea"/>
              </a:rPr>
              <a:t>STEP4</a:t>
            </a:r>
            <a:r>
              <a:rPr lang="ja-JP" altLang="en-US" sz="1800" b="1" dirty="0">
                <a:solidFill>
                  <a:schemeClr val="tx1">
                    <a:lumMod val="75000"/>
                    <a:lumOff val="25000"/>
                  </a:schemeClr>
                </a:solidFill>
                <a:latin typeface="+mn-ea"/>
                <a:ea typeface="+mn-ea"/>
              </a:rPr>
              <a:t>：具体的なアクションに落とし込む</a:t>
            </a:r>
          </a:p>
        </p:txBody>
      </p:sp>
      <p:sp>
        <p:nvSpPr>
          <p:cNvPr id="3" name="正方形/長方形 2">
            <a:extLst>
              <a:ext uri="{FF2B5EF4-FFF2-40B4-BE49-F238E27FC236}">
                <a16:creationId xmlns:a16="http://schemas.microsoft.com/office/drawing/2014/main" id="{825F1180-B085-9706-04C4-DB077834C118}"/>
              </a:ext>
            </a:extLst>
          </p:cNvPr>
          <p:cNvSpPr/>
          <p:nvPr/>
        </p:nvSpPr>
        <p:spPr bwMode="auto">
          <a:xfrm>
            <a:off x="94642" y="838200"/>
            <a:ext cx="3960000"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en-US" altLang="ja-JP" sz="1200" b="1" dirty="0">
                <a:solidFill>
                  <a:schemeClr val="bg1"/>
                </a:solidFill>
                <a:latin typeface="+mn-ea"/>
              </a:rPr>
              <a:t>1</a:t>
            </a:r>
            <a:r>
              <a:rPr lang="ja-JP" altLang="en-US" sz="1200" b="1" dirty="0">
                <a:solidFill>
                  <a:schemeClr val="bg1"/>
                </a:solidFill>
                <a:latin typeface="+mn-ea"/>
              </a:rPr>
              <a:t>年後までの目標・具体的なアクション</a:t>
            </a:r>
            <a:endParaRPr lang="en-US" altLang="ja-JP" sz="1200" b="1" dirty="0">
              <a:solidFill>
                <a:schemeClr val="bg1"/>
              </a:solidFill>
              <a:latin typeface="+mn-ea"/>
            </a:endParaRPr>
          </a:p>
        </p:txBody>
      </p:sp>
      <p:sp>
        <p:nvSpPr>
          <p:cNvPr id="4" name="正方形/長方形 3">
            <a:extLst>
              <a:ext uri="{FF2B5EF4-FFF2-40B4-BE49-F238E27FC236}">
                <a16:creationId xmlns:a16="http://schemas.microsoft.com/office/drawing/2014/main" id="{DEE6799D-4D14-28C1-A1E8-CD7D9A7879FA}"/>
              </a:ext>
            </a:extLst>
          </p:cNvPr>
          <p:cNvSpPr/>
          <p:nvPr/>
        </p:nvSpPr>
        <p:spPr bwMode="auto">
          <a:xfrm>
            <a:off x="94642" y="1242604"/>
            <a:ext cx="3960000" cy="5269467"/>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lang="en-US" altLang="ja-JP" sz="1600" dirty="0">
                <a:solidFill>
                  <a:srgbClr val="0070C0"/>
                </a:solidFill>
                <a:latin typeface="+mn-ea"/>
              </a:rPr>
              <a:t>【</a:t>
            </a:r>
            <a:r>
              <a:rPr lang="ja-JP" altLang="en-US" sz="1600" dirty="0">
                <a:solidFill>
                  <a:srgbClr val="0070C0"/>
                </a:solidFill>
                <a:latin typeface="+mn-ea"/>
              </a:rPr>
              <a:t>目標①</a:t>
            </a:r>
            <a:r>
              <a:rPr lang="en-US" altLang="ja-JP" sz="1600" dirty="0">
                <a:solidFill>
                  <a:srgbClr val="0070C0"/>
                </a:solidFill>
                <a:latin typeface="+mn-ea"/>
              </a:rPr>
              <a:t>】</a:t>
            </a:r>
          </a:p>
          <a:p>
            <a:r>
              <a:rPr lang="ja-JP" altLang="en-US" sz="1600" dirty="0">
                <a:solidFill>
                  <a:srgbClr val="0070C0"/>
                </a:solidFill>
                <a:latin typeface="+mn-ea"/>
              </a:rPr>
              <a:t>現職で今期売上目標の</a:t>
            </a:r>
            <a:r>
              <a:rPr lang="en-US" altLang="ja-JP" sz="1600" dirty="0">
                <a:solidFill>
                  <a:srgbClr val="0070C0"/>
                </a:solidFill>
                <a:latin typeface="+mn-ea"/>
              </a:rPr>
              <a:t>115%</a:t>
            </a:r>
            <a:r>
              <a:rPr lang="ja-JP" altLang="en-US" sz="1600" dirty="0">
                <a:solidFill>
                  <a:srgbClr val="0070C0"/>
                </a:solidFill>
                <a:latin typeface="+mn-ea"/>
              </a:rPr>
              <a:t>を達成し</a:t>
            </a:r>
            <a:endParaRPr lang="en-US" altLang="ja-JP" sz="1600" dirty="0">
              <a:solidFill>
                <a:srgbClr val="0070C0"/>
              </a:solidFill>
              <a:latin typeface="+mn-ea"/>
            </a:endParaRPr>
          </a:p>
          <a:p>
            <a:r>
              <a:rPr lang="ja-JP" altLang="en-US" sz="1600" dirty="0">
                <a:solidFill>
                  <a:srgbClr val="0070C0"/>
                </a:solidFill>
                <a:latin typeface="+mn-ea"/>
              </a:rPr>
              <a:t>業績</a:t>
            </a:r>
            <a:r>
              <a:rPr lang="en-US" altLang="ja-JP" sz="1600" dirty="0">
                <a:solidFill>
                  <a:srgbClr val="0070C0"/>
                </a:solidFill>
                <a:latin typeface="+mn-ea"/>
              </a:rPr>
              <a:t>A</a:t>
            </a:r>
            <a:r>
              <a:rPr lang="ja-JP" altLang="en-US" sz="1600" dirty="0">
                <a:solidFill>
                  <a:srgbClr val="0070C0"/>
                </a:solidFill>
                <a:latin typeface="+mn-ea"/>
              </a:rPr>
              <a:t>評価を獲得する</a:t>
            </a:r>
            <a:endParaRPr lang="en-US" altLang="ja-JP" sz="1600" dirty="0">
              <a:solidFill>
                <a:srgbClr val="0070C0"/>
              </a:solidFill>
              <a:latin typeface="+mn-ea"/>
            </a:endParaRPr>
          </a:p>
          <a:p>
            <a:r>
              <a:rPr lang="en-US" altLang="ja-JP" sz="1600" dirty="0">
                <a:solidFill>
                  <a:srgbClr val="0070C0"/>
                </a:solidFill>
                <a:latin typeface="+mn-ea"/>
              </a:rPr>
              <a:t>【</a:t>
            </a:r>
            <a:r>
              <a:rPr lang="ja-JP" altLang="en-US" sz="1600" dirty="0">
                <a:solidFill>
                  <a:srgbClr val="0070C0"/>
                </a:solidFill>
                <a:latin typeface="+mn-ea"/>
              </a:rPr>
              <a:t>目標①に向けたアクション</a:t>
            </a:r>
            <a:r>
              <a:rPr lang="en-US" altLang="ja-JP" sz="1600" dirty="0">
                <a:solidFill>
                  <a:srgbClr val="0070C0"/>
                </a:solidFill>
                <a:latin typeface="+mn-ea"/>
              </a:rPr>
              <a:t>】</a:t>
            </a:r>
          </a:p>
          <a:p>
            <a:r>
              <a:rPr lang="ja-JP" altLang="en-US" sz="1600" dirty="0">
                <a:solidFill>
                  <a:srgbClr val="0070C0"/>
                </a:solidFill>
                <a:latin typeface="+mn-ea"/>
              </a:rPr>
              <a:t>・優秀な先輩社員から、営業のコツや</a:t>
            </a:r>
            <a:endParaRPr lang="en-US" altLang="ja-JP" sz="1600" dirty="0">
              <a:solidFill>
                <a:srgbClr val="0070C0"/>
              </a:solidFill>
              <a:latin typeface="+mn-ea"/>
            </a:endParaRPr>
          </a:p>
          <a:p>
            <a:r>
              <a:rPr lang="ja-JP" altLang="en-US" sz="1600" dirty="0">
                <a:solidFill>
                  <a:srgbClr val="0070C0"/>
                </a:solidFill>
                <a:latin typeface="+mn-ea"/>
              </a:rPr>
              <a:t>　資料作成、プレゼンのスキルを学ぶ</a:t>
            </a:r>
            <a:endParaRPr lang="en-US" altLang="ja-JP" sz="1600" dirty="0">
              <a:solidFill>
                <a:srgbClr val="0070C0"/>
              </a:solidFill>
              <a:latin typeface="+mn-ea"/>
            </a:endParaRPr>
          </a:p>
          <a:p>
            <a:r>
              <a:rPr lang="ja-JP" altLang="en-US" sz="1600" dirty="0">
                <a:solidFill>
                  <a:srgbClr val="0070C0"/>
                </a:solidFill>
                <a:latin typeface="+mn-ea"/>
              </a:rPr>
              <a:t>・論理的思考力強化の社内講座に</a:t>
            </a:r>
            <a:endParaRPr lang="en-US" altLang="ja-JP" sz="1600" dirty="0">
              <a:solidFill>
                <a:srgbClr val="0070C0"/>
              </a:solidFill>
              <a:latin typeface="+mn-ea"/>
            </a:endParaRPr>
          </a:p>
          <a:p>
            <a:r>
              <a:rPr lang="ja-JP" altLang="en-US" sz="1600" dirty="0">
                <a:solidFill>
                  <a:srgbClr val="0070C0"/>
                </a:solidFill>
                <a:latin typeface="+mn-ea"/>
              </a:rPr>
              <a:t>　参加し、日常の業務に活かしてみる</a:t>
            </a:r>
            <a:endParaRPr lang="en-US" altLang="ja-JP" sz="1600" dirty="0">
              <a:solidFill>
                <a:srgbClr val="0070C0"/>
              </a:solidFill>
              <a:latin typeface="+mn-ea"/>
            </a:endParaRPr>
          </a:p>
          <a:p>
            <a:r>
              <a:rPr lang="ja-JP" altLang="en-US" sz="1600" dirty="0">
                <a:solidFill>
                  <a:srgbClr val="0070C0"/>
                </a:solidFill>
                <a:latin typeface="+mn-ea"/>
              </a:rPr>
              <a:t>・雑談力を向上するために、新聞を</a:t>
            </a:r>
            <a:endParaRPr lang="en-US" altLang="ja-JP" sz="1600" dirty="0">
              <a:solidFill>
                <a:srgbClr val="0070C0"/>
              </a:solidFill>
              <a:latin typeface="+mn-ea"/>
            </a:endParaRPr>
          </a:p>
          <a:p>
            <a:r>
              <a:rPr lang="ja-JP" altLang="en-US" sz="1600" dirty="0">
                <a:solidFill>
                  <a:srgbClr val="0070C0"/>
                </a:solidFill>
                <a:latin typeface="+mn-ea"/>
              </a:rPr>
              <a:t>　毎朝読む</a:t>
            </a:r>
            <a:endParaRPr lang="en-US" altLang="ja-JP" sz="1600" dirty="0">
              <a:solidFill>
                <a:srgbClr val="0070C0"/>
              </a:solidFill>
              <a:latin typeface="+mn-ea"/>
            </a:endParaRPr>
          </a:p>
          <a:p>
            <a:endParaRPr lang="en-US" altLang="ja-JP" sz="1600" dirty="0">
              <a:solidFill>
                <a:srgbClr val="0070C0"/>
              </a:solidFill>
              <a:latin typeface="+mn-ea"/>
            </a:endParaRPr>
          </a:p>
          <a:p>
            <a:r>
              <a:rPr lang="en-US" altLang="ja-JP" sz="1600" dirty="0">
                <a:solidFill>
                  <a:srgbClr val="0070C0"/>
                </a:solidFill>
                <a:latin typeface="+mn-ea"/>
              </a:rPr>
              <a:t>【</a:t>
            </a:r>
            <a:r>
              <a:rPr lang="ja-JP" altLang="en-US" sz="1600" dirty="0">
                <a:solidFill>
                  <a:srgbClr val="0070C0"/>
                </a:solidFill>
                <a:latin typeface="+mn-ea"/>
              </a:rPr>
              <a:t>目標②</a:t>
            </a:r>
            <a:r>
              <a:rPr lang="en-US" altLang="ja-JP" sz="1600" dirty="0">
                <a:solidFill>
                  <a:srgbClr val="0070C0"/>
                </a:solidFill>
                <a:latin typeface="+mn-ea"/>
              </a:rPr>
              <a:t>】</a:t>
            </a:r>
          </a:p>
          <a:p>
            <a:r>
              <a:rPr lang="ja-JP" altLang="en-US" sz="1600" dirty="0">
                <a:solidFill>
                  <a:srgbClr val="0070C0"/>
                </a:solidFill>
                <a:latin typeface="+mn-ea"/>
              </a:rPr>
              <a:t>自分に徹底的に向き合う</a:t>
            </a:r>
            <a:endParaRPr lang="en-US" altLang="ja-JP" sz="1600" dirty="0">
              <a:solidFill>
                <a:srgbClr val="0070C0"/>
              </a:solidFill>
              <a:latin typeface="+mn-ea"/>
            </a:endParaRPr>
          </a:p>
          <a:p>
            <a:r>
              <a:rPr lang="en-US" altLang="ja-JP" sz="1600" dirty="0">
                <a:solidFill>
                  <a:srgbClr val="0070C0"/>
                </a:solidFill>
                <a:latin typeface="+mn-ea"/>
              </a:rPr>
              <a:t>【</a:t>
            </a:r>
            <a:r>
              <a:rPr lang="ja-JP" altLang="en-US" sz="1600" dirty="0">
                <a:solidFill>
                  <a:srgbClr val="0070C0"/>
                </a:solidFill>
                <a:latin typeface="+mn-ea"/>
              </a:rPr>
              <a:t>目標②に向けたアクション</a:t>
            </a:r>
            <a:r>
              <a:rPr lang="en-US" altLang="ja-JP" sz="1600" dirty="0">
                <a:solidFill>
                  <a:srgbClr val="0070C0"/>
                </a:solidFill>
                <a:latin typeface="+mn-ea"/>
              </a:rPr>
              <a:t>】</a:t>
            </a:r>
          </a:p>
          <a:p>
            <a:r>
              <a:rPr lang="ja-JP" altLang="en-US" sz="1600" dirty="0">
                <a:solidFill>
                  <a:srgbClr val="0070C0"/>
                </a:solidFill>
                <a:latin typeface="+mn-ea"/>
              </a:rPr>
              <a:t>・いろいろな自己分析をやってみる</a:t>
            </a:r>
            <a:endParaRPr lang="en-US" altLang="ja-JP" sz="1600" dirty="0">
              <a:solidFill>
                <a:srgbClr val="0070C0"/>
              </a:solidFill>
              <a:latin typeface="+mn-ea"/>
            </a:endParaRPr>
          </a:p>
          <a:p>
            <a:r>
              <a:rPr lang="ja-JP" altLang="en-US" sz="1600" dirty="0">
                <a:solidFill>
                  <a:srgbClr val="0070C0"/>
                </a:solidFill>
                <a:latin typeface="+mn-ea"/>
              </a:rPr>
              <a:t>・自分にとっての仕事のやりがいを</a:t>
            </a:r>
            <a:endParaRPr lang="en-US" altLang="ja-JP" sz="1600" dirty="0">
              <a:solidFill>
                <a:srgbClr val="0070C0"/>
              </a:solidFill>
              <a:latin typeface="+mn-ea"/>
            </a:endParaRPr>
          </a:p>
          <a:p>
            <a:r>
              <a:rPr lang="ja-JP" altLang="en-US" sz="1600" dirty="0">
                <a:solidFill>
                  <a:srgbClr val="0070C0"/>
                </a:solidFill>
                <a:latin typeface="+mn-ea"/>
              </a:rPr>
              <a:t>　言語化する</a:t>
            </a:r>
            <a:endParaRPr lang="en-US" altLang="ja-JP" sz="1600" dirty="0">
              <a:solidFill>
                <a:srgbClr val="0070C0"/>
              </a:solidFill>
              <a:latin typeface="+mn-ea"/>
            </a:endParaRPr>
          </a:p>
          <a:p>
            <a:r>
              <a:rPr lang="ja-JP" altLang="en-US" sz="1600" dirty="0">
                <a:solidFill>
                  <a:srgbClr val="0070C0"/>
                </a:solidFill>
                <a:latin typeface="+mn-ea"/>
              </a:rPr>
              <a:t>・まったく違う業界、職種の友人と</a:t>
            </a:r>
            <a:endParaRPr lang="en-US" altLang="ja-JP" sz="1600" dirty="0">
              <a:solidFill>
                <a:srgbClr val="0070C0"/>
              </a:solidFill>
              <a:latin typeface="+mn-ea"/>
            </a:endParaRPr>
          </a:p>
          <a:p>
            <a:r>
              <a:rPr lang="ja-JP" altLang="en-US" sz="1600" dirty="0">
                <a:solidFill>
                  <a:srgbClr val="0070C0"/>
                </a:solidFill>
                <a:latin typeface="+mn-ea"/>
              </a:rPr>
              <a:t>　仕事について話して、自分と比較する</a:t>
            </a:r>
            <a:endParaRPr lang="en-US" altLang="ja-JP" sz="1600" dirty="0">
              <a:solidFill>
                <a:srgbClr val="0070C0"/>
              </a:solidFill>
              <a:latin typeface="+mn-ea"/>
            </a:endParaRPr>
          </a:p>
          <a:p>
            <a:r>
              <a:rPr lang="ja-JP" altLang="en-US" sz="1600" dirty="0">
                <a:solidFill>
                  <a:srgbClr val="0070C0"/>
                </a:solidFill>
                <a:latin typeface="+mn-ea"/>
              </a:rPr>
              <a:t>・スキルアップにつながる資格を１つ</a:t>
            </a:r>
            <a:endParaRPr lang="en-US" altLang="ja-JP" sz="1600" dirty="0">
              <a:solidFill>
                <a:srgbClr val="0070C0"/>
              </a:solidFill>
              <a:latin typeface="+mn-ea"/>
            </a:endParaRPr>
          </a:p>
          <a:p>
            <a:r>
              <a:rPr lang="ja-JP" altLang="en-US" sz="1600" dirty="0">
                <a:solidFill>
                  <a:srgbClr val="0070C0"/>
                </a:solidFill>
                <a:latin typeface="+mn-ea"/>
              </a:rPr>
              <a:t>　取得する</a:t>
            </a:r>
            <a:endParaRPr lang="en-US" altLang="ja-JP" sz="1600" dirty="0">
              <a:solidFill>
                <a:srgbClr val="0070C0"/>
              </a:solidFill>
              <a:latin typeface="+mn-ea"/>
            </a:endParaRPr>
          </a:p>
        </p:txBody>
      </p:sp>
      <p:sp>
        <p:nvSpPr>
          <p:cNvPr id="5" name="正方形/長方形 4">
            <a:extLst>
              <a:ext uri="{FF2B5EF4-FFF2-40B4-BE49-F238E27FC236}">
                <a16:creationId xmlns:a16="http://schemas.microsoft.com/office/drawing/2014/main" id="{87CE95DC-DAB1-345A-1DAF-EC5D480E5DE6}"/>
              </a:ext>
            </a:extLst>
          </p:cNvPr>
          <p:cNvSpPr/>
          <p:nvPr/>
        </p:nvSpPr>
        <p:spPr bwMode="auto">
          <a:xfrm>
            <a:off x="4116000" y="838200"/>
            <a:ext cx="3960000"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en-US" altLang="ja-JP" sz="1200" b="1" dirty="0">
                <a:solidFill>
                  <a:schemeClr val="bg1"/>
                </a:solidFill>
                <a:latin typeface="+mn-ea"/>
              </a:rPr>
              <a:t>3</a:t>
            </a:r>
            <a:r>
              <a:rPr lang="ja-JP" altLang="en-US" sz="1200" b="1" dirty="0">
                <a:solidFill>
                  <a:schemeClr val="bg1"/>
                </a:solidFill>
                <a:latin typeface="+mn-ea"/>
              </a:rPr>
              <a:t>年後までの目標・具体的なアクション</a:t>
            </a:r>
            <a:endParaRPr lang="en-US" altLang="ja-JP" sz="1200" b="1" dirty="0">
              <a:solidFill>
                <a:schemeClr val="bg1"/>
              </a:solidFill>
              <a:latin typeface="+mn-ea"/>
            </a:endParaRPr>
          </a:p>
        </p:txBody>
      </p:sp>
      <p:sp>
        <p:nvSpPr>
          <p:cNvPr id="6" name="正方形/長方形 5">
            <a:extLst>
              <a:ext uri="{FF2B5EF4-FFF2-40B4-BE49-F238E27FC236}">
                <a16:creationId xmlns:a16="http://schemas.microsoft.com/office/drawing/2014/main" id="{82DD6F0D-A0CA-27C3-7BB8-563CCB931A56}"/>
              </a:ext>
            </a:extLst>
          </p:cNvPr>
          <p:cNvSpPr/>
          <p:nvPr/>
        </p:nvSpPr>
        <p:spPr bwMode="auto">
          <a:xfrm>
            <a:off x="4116000" y="1242604"/>
            <a:ext cx="3960000" cy="5269467"/>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kumimoji="1" lang="en-US" altLang="ja-JP" sz="1600" dirty="0">
                <a:solidFill>
                  <a:srgbClr val="0070C0"/>
                </a:solidFill>
                <a:latin typeface="+mn-ea"/>
                <a:ea typeface="+mn-ea"/>
              </a:rPr>
              <a:t>【</a:t>
            </a:r>
            <a:r>
              <a:rPr kumimoji="1" lang="ja-JP" altLang="en-US" sz="1600" dirty="0">
                <a:solidFill>
                  <a:srgbClr val="0070C0"/>
                </a:solidFill>
                <a:latin typeface="+mn-ea"/>
                <a:ea typeface="+mn-ea"/>
              </a:rPr>
              <a:t>目標</a:t>
            </a:r>
            <a:r>
              <a:rPr kumimoji="1" lang="en-US" altLang="ja-JP" sz="1600" dirty="0">
                <a:solidFill>
                  <a:srgbClr val="0070C0"/>
                </a:solidFill>
                <a:latin typeface="+mn-ea"/>
                <a:ea typeface="+mn-ea"/>
              </a:rPr>
              <a:t>】</a:t>
            </a:r>
          </a:p>
          <a:p>
            <a:r>
              <a:rPr lang="ja-JP" altLang="en-US" sz="1600" dirty="0">
                <a:solidFill>
                  <a:srgbClr val="0070C0"/>
                </a:solidFill>
                <a:latin typeface="+mn-ea"/>
              </a:rPr>
              <a:t>キャリアの幅を拡げる</a:t>
            </a:r>
            <a:endParaRPr lang="en-US" altLang="ja-JP" sz="1600" dirty="0">
              <a:solidFill>
                <a:srgbClr val="0070C0"/>
              </a:solidFill>
              <a:latin typeface="+mn-ea"/>
            </a:endParaRPr>
          </a:p>
          <a:p>
            <a:r>
              <a:rPr lang="en-US" altLang="ja-JP" sz="1600" dirty="0">
                <a:solidFill>
                  <a:srgbClr val="0070C0"/>
                </a:solidFill>
                <a:latin typeface="+mn-ea"/>
              </a:rPr>
              <a:t>【</a:t>
            </a:r>
            <a:r>
              <a:rPr lang="ja-JP" altLang="en-US" sz="1600" dirty="0">
                <a:solidFill>
                  <a:srgbClr val="0070C0"/>
                </a:solidFill>
                <a:latin typeface="+mn-ea"/>
              </a:rPr>
              <a:t>目標に向けたアクション</a:t>
            </a:r>
            <a:r>
              <a:rPr lang="en-US" altLang="ja-JP" sz="1600" dirty="0">
                <a:solidFill>
                  <a:srgbClr val="0070C0"/>
                </a:solidFill>
                <a:latin typeface="+mn-ea"/>
              </a:rPr>
              <a:t>】</a:t>
            </a:r>
          </a:p>
          <a:p>
            <a:r>
              <a:rPr kumimoji="1" lang="ja-JP" altLang="en-US" sz="1600" dirty="0">
                <a:solidFill>
                  <a:srgbClr val="0070C0"/>
                </a:solidFill>
                <a:latin typeface="+mn-ea"/>
                <a:ea typeface="+mn-ea"/>
              </a:rPr>
              <a:t>・今までやったことがない職種に</a:t>
            </a:r>
            <a:endParaRPr kumimoji="1" lang="en-US" altLang="ja-JP" sz="1600" dirty="0">
              <a:solidFill>
                <a:srgbClr val="0070C0"/>
              </a:solidFill>
              <a:latin typeface="+mn-ea"/>
              <a:ea typeface="+mn-ea"/>
            </a:endParaRPr>
          </a:p>
          <a:p>
            <a:r>
              <a:rPr lang="ja-JP" altLang="en-US" sz="1600" dirty="0">
                <a:solidFill>
                  <a:srgbClr val="0070C0"/>
                </a:solidFill>
                <a:latin typeface="+mn-ea"/>
              </a:rPr>
              <a:t>　積極的にチャレンジする</a:t>
            </a:r>
            <a:endParaRPr lang="en-US" altLang="ja-JP" sz="1600" dirty="0">
              <a:solidFill>
                <a:srgbClr val="0070C0"/>
              </a:solidFill>
              <a:latin typeface="+mn-ea"/>
            </a:endParaRPr>
          </a:p>
          <a:p>
            <a:r>
              <a:rPr kumimoji="1" lang="ja-JP" altLang="en-US" sz="1600" dirty="0">
                <a:solidFill>
                  <a:srgbClr val="0070C0"/>
                </a:solidFill>
                <a:latin typeface="+mn-ea"/>
                <a:ea typeface="+mn-ea"/>
              </a:rPr>
              <a:t>・チャレンジする職種を絞るうえで、</a:t>
            </a:r>
            <a:endParaRPr kumimoji="1" lang="en-US" altLang="ja-JP" sz="1600" dirty="0">
              <a:solidFill>
                <a:srgbClr val="0070C0"/>
              </a:solidFill>
              <a:latin typeface="+mn-ea"/>
              <a:ea typeface="+mn-ea"/>
            </a:endParaRPr>
          </a:p>
          <a:p>
            <a:r>
              <a:rPr lang="ja-JP" altLang="en-US" sz="1600" dirty="0">
                <a:solidFill>
                  <a:srgbClr val="0070C0"/>
                </a:solidFill>
                <a:latin typeface="+mn-ea"/>
              </a:rPr>
              <a:t>　自分のやりたいことを改めて言語化</a:t>
            </a:r>
            <a:endParaRPr lang="en-US" altLang="ja-JP" sz="1600" dirty="0">
              <a:solidFill>
                <a:srgbClr val="0070C0"/>
              </a:solidFill>
              <a:latin typeface="+mn-ea"/>
            </a:endParaRPr>
          </a:p>
          <a:p>
            <a:r>
              <a:rPr kumimoji="1" lang="ja-JP" altLang="en-US" sz="1600" dirty="0">
                <a:solidFill>
                  <a:srgbClr val="0070C0"/>
                </a:solidFill>
                <a:latin typeface="+mn-ea"/>
                <a:ea typeface="+mn-ea"/>
              </a:rPr>
              <a:t>　する</a:t>
            </a:r>
            <a:endParaRPr kumimoji="1" lang="en-US" altLang="ja-JP" sz="1600" dirty="0">
              <a:solidFill>
                <a:srgbClr val="0070C0"/>
              </a:solidFill>
              <a:latin typeface="+mn-ea"/>
              <a:ea typeface="+mn-ea"/>
            </a:endParaRPr>
          </a:p>
          <a:p>
            <a:r>
              <a:rPr lang="ja-JP" altLang="en-US" sz="1600" dirty="0">
                <a:solidFill>
                  <a:srgbClr val="0070C0"/>
                </a:solidFill>
                <a:latin typeface="+mn-ea"/>
              </a:rPr>
              <a:t>・上記のチャンスが社内で掴めそうなら</a:t>
            </a:r>
            <a:endParaRPr lang="en-US" altLang="ja-JP" sz="1600" dirty="0">
              <a:solidFill>
                <a:srgbClr val="0070C0"/>
              </a:solidFill>
              <a:latin typeface="+mn-ea"/>
            </a:endParaRPr>
          </a:p>
          <a:p>
            <a:r>
              <a:rPr kumimoji="1" lang="ja-JP" altLang="en-US" sz="1600" dirty="0">
                <a:solidFill>
                  <a:srgbClr val="0070C0"/>
                </a:solidFill>
                <a:latin typeface="+mn-ea"/>
                <a:ea typeface="+mn-ea"/>
              </a:rPr>
              <a:t>　転職も視野に入れて行動する</a:t>
            </a:r>
            <a:endParaRPr kumimoji="1" lang="en-US" altLang="ja-JP" sz="1600" dirty="0">
              <a:solidFill>
                <a:srgbClr val="0070C0"/>
              </a:solidFill>
              <a:latin typeface="+mn-ea"/>
              <a:ea typeface="+mn-ea"/>
            </a:endParaRPr>
          </a:p>
          <a:p>
            <a:r>
              <a:rPr kumimoji="1" lang="ja-JP" altLang="en-US" sz="1600" dirty="0">
                <a:solidFill>
                  <a:srgbClr val="0070C0"/>
                </a:solidFill>
                <a:latin typeface="+mn-ea"/>
                <a:ea typeface="+mn-ea"/>
              </a:rPr>
              <a:t>・将来的な副業も視野に入れつつ、</a:t>
            </a:r>
            <a:endParaRPr kumimoji="1" lang="en-US" altLang="ja-JP" sz="1600" dirty="0">
              <a:solidFill>
                <a:srgbClr val="0070C0"/>
              </a:solidFill>
              <a:latin typeface="+mn-ea"/>
              <a:ea typeface="+mn-ea"/>
            </a:endParaRPr>
          </a:p>
          <a:p>
            <a:r>
              <a:rPr lang="ja-JP" altLang="en-US" sz="1600" dirty="0">
                <a:solidFill>
                  <a:srgbClr val="0070C0"/>
                </a:solidFill>
                <a:latin typeface="+mn-ea"/>
              </a:rPr>
              <a:t>　</a:t>
            </a:r>
            <a:r>
              <a:rPr kumimoji="1" lang="ja-JP" altLang="en-US" sz="1600" dirty="0">
                <a:solidFill>
                  <a:srgbClr val="0070C0"/>
                </a:solidFill>
                <a:latin typeface="+mn-ea"/>
                <a:ea typeface="+mn-ea"/>
              </a:rPr>
              <a:t>本業以外に興味のあることの資格を</a:t>
            </a:r>
            <a:endParaRPr kumimoji="1" lang="en-US" altLang="ja-JP" sz="1600" dirty="0">
              <a:solidFill>
                <a:srgbClr val="0070C0"/>
              </a:solidFill>
              <a:latin typeface="+mn-ea"/>
              <a:ea typeface="+mn-ea"/>
            </a:endParaRPr>
          </a:p>
          <a:p>
            <a:r>
              <a:rPr lang="ja-JP" altLang="en-US" sz="1600" dirty="0">
                <a:solidFill>
                  <a:srgbClr val="0070C0"/>
                </a:solidFill>
                <a:latin typeface="+mn-ea"/>
              </a:rPr>
              <a:t>　</a:t>
            </a:r>
            <a:r>
              <a:rPr kumimoji="1" lang="ja-JP" altLang="en-US" sz="1600" dirty="0">
                <a:solidFill>
                  <a:srgbClr val="0070C0"/>
                </a:solidFill>
                <a:latin typeface="+mn-ea"/>
                <a:ea typeface="+mn-ea"/>
              </a:rPr>
              <a:t>１つ</a:t>
            </a:r>
            <a:r>
              <a:rPr lang="ja-JP" altLang="en-US" sz="1600" dirty="0">
                <a:solidFill>
                  <a:srgbClr val="0070C0"/>
                </a:solidFill>
                <a:latin typeface="+mn-ea"/>
              </a:rPr>
              <a:t>取得する</a:t>
            </a:r>
            <a:endParaRPr lang="en-US" altLang="ja-JP" sz="1600" dirty="0">
              <a:solidFill>
                <a:srgbClr val="0070C0"/>
              </a:solidFill>
              <a:latin typeface="+mn-ea"/>
            </a:endParaRPr>
          </a:p>
          <a:p>
            <a:endParaRPr kumimoji="1" lang="en-US" altLang="ja-JP" sz="1600" dirty="0">
              <a:solidFill>
                <a:srgbClr val="0070C0"/>
              </a:solidFill>
              <a:latin typeface="+mn-ea"/>
              <a:ea typeface="+mn-ea"/>
            </a:endParaRPr>
          </a:p>
        </p:txBody>
      </p:sp>
      <p:sp>
        <p:nvSpPr>
          <p:cNvPr id="8" name="正方形/長方形 7">
            <a:extLst>
              <a:ext uri="{FF2B5EF4-FFF2-40B4-BE49-F238E27FC236}">
                <a16:creationId xmlns:a16="http://schemas.microsoft.com/office/drawing/2014/main" id="{DAEA4CFB-A6DB-4E17-4D5D-B9269A003282}"/>
              </a:ext>
            </a:extLst>
          </p:cNvPr>
          <p:cNvSpPr/>
          <p:nvPr/>
        </p:nvSpPr>
        <p:spPr bwMode="auto">
          <a:xfrm>
            <a:off x="8137358" y="838200"/>
            <a:ext cx="3960000"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en-US" altLang="ja-JP" sz="1200" b="1" dirty="0">
                <a:solidFill>
                  <a:schemeClr val="bg1"/>
                </a:solidFill>
                <a:latin typeface="+mn-ea"/>
              </a:rPr>
              <a:t>5</a:t>
            </a:r>
            <a:r>
              <a:rPr lang="ja-JP" altLang="en-US" sz="1200" b="1" dirty="0">
                <a:solidFill>
                  <a:schemeClr val="bg1"/>
                </a:solidFill>
                <a:latin typeface="+mn-ea"/>
              </a:rPr>
              <a:t>年後までの目標・具体的なアクション</a:t>
            </a:r>
            <a:endParaRPr lang="en-US" altLang="ja-JP" sz="1200" b="1" dirty="0">
              <a:solidFill>
                <a:schemeClr val="bg1"/>
              </a:solidFill>
              <a:latin typeface="+mn-ea"/>
            </a:endParaRPr>
          </a:p>
        </p:txBody>
      </p:sp>
      <p:sp>
        <p:nvSpPr>
          <p:cNvPr id="9" name="正方形/長方形 8">
            <a:extLst>
              <a:ext uri="{FF2B5EF4-FFF2-40B4-BE49-F238E27FC236}">
                <a16:creationId xmlns:a16="http://schemas.microsoft.com/office/drawing/2014/main" id="{47284EC7-6DC3-AC60-2A47-3C39BE343D68}"/>
              </a:ext>
            </a:extLst>
          </p:cNvPr>
          <p:cNvSpPr/>
          <p:nvPr/>
        </p:nvSpPr>
        <p:spPr bwMode="auto">
          <a:xfrm>
            <a:off x="8137358" y="1242604"/>
            <a:ext cx="3960000" cy="5269467"/>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kumimoji="1" lang="en-US" altLang="ja-JP" sz="1600" dirty="0">
                <a:solidFill>
                  <a:srgbClr val="0070C0"/>
                </a:solidFill>
                <a:latin typeface="+mn-ea"/>
                <a:ea typeface="+mn-ea"/>
              </a:rPr>
              <a:t>【</a:t>
            </a:r>
            <a:r>
              <a:rPr kumimoji="1" lang="ja-JP" altLang="en-US" sz="1600" dirty="0">
                <a:solidFill>
                  <a:srgbClr val="0070C0"/>
                </a:solidFill>
                <a:latin typeface="+mn-ea"/>
                <a:ea typeface="+mn-ea"/>
              </a:rPr>
              <a:t>目標</a:t>
            </a:r>
            <a:r>
              <a:rPr kumimoji="1" lang="en-US" altLang="ja-JP" sz="1600" dirty="0">
                <a:solidFill>
                  <a:srgbClr val="0070C0"/>
                </a:solidFill>
                <a:latin typeface="+mn-ea"/>
                <a:ea typeface="+mn-ea"/>
              </a:rPr>
              <a:t>】</a:t>
            </a:r>
          </a:p>
          <a:p>
            <a:r>
              <a:rPr kumimoji="1" lang="ja-JP" altLang="en-US" sz="1600" dirty="0">
                <a:solidFill>
                  <a:srgbClr val="0070C0"/>
                </a:solidFill>
                <a:latin typeface="+mn-ea"/>
                <a:ea typeface="+mn-ea"/>
              </a:rPr>
              <a:t>自分の市場価値をより高める</a:t>
            </a:r>
            <a:endParaRPr kumimoji="1" lang="en-US" altLang="ja-JP" sz="1600" dirty="0">
              <a:solidFill>
                <a:srgbClr val="0070C0"/>
              </a:solidFill>
              <a:latin typeface="+mn-ea"/>
              <a:ea typeface="+mn-ea"/>
            </a:endParaRPr>
          </a:p>
          <a:p>
            <a:r>
              <a:rPr lang="en-US" altLang="ja-JP" sz="1600" dirty="0">
                <a:solidFill>
                  <a:srgbClr val="0070C0"/>
                </a:solidFill>
                <a:latin typeface="+mn-ea"/>
              </a:rPr>
              <a:t>【</a:t>
            </a:r>
            <a:r>
              <a:rPr lang="ja-JP" altLang="en-US" sz="1600" dirty="0">
                <a:solidFill>
                  <a:srgbClr val="0070C0"/>
                </a:solidFill>
                <a:latin typeface="+mn-ea"/>
              </a:rPr>
              <a:t>目標に向けたアクション</a:t>
            </a:r>
            <a:r>
              <a:rPr lang="en-US" altLang="ja-JP" sz="1600" dirty="0">
                <a:solidFill>
                  <a:srgbClr val="0070C0"/>
                </a:solidFill>
                <a:latin typeface="+mn-ea"/>
              </a:rPr>
              <a:t>】</a:t>
            </a:r>
          </a:p>
          <a:p>
            <a:r>
              <a:rPr kumimoji="1" lang="ja-JP" altLang="en-US" sz="1600" dirty="0">
                <a:solidFill>
                  <a:srgbClr val="0070C0"/>
                </a:solidFill>
                <a:latin typeface="+mn-ea"/>
                <a:ea typeface="+mn-ea"/>
              </a:rPr>
              <a:t>・昇進し、より責任ある仕事を</a:t>
            </a:r>
            <a:endParaRPr kumimoji="1" lang="en-US" altLang="ja-JP" sz="1600" dirty="0">
              <a:solidFill>
                <a:srgbClr val="0070C0"/>
              </a:solidFill>
              <a:latin typeface="+mn-ea"/>
              <a:ea typeface="+mn-ea"/>
            </a:endParaRPr>
          </a:p>
          <a:p>
            <a:r>
              <a:rPr lang="ja-JP" altLang="en-US" sz="1600" dirty="0">
                <a:solidFill>
                  <a:srgbClr val="0070C0"/>
                </a:solidFill>
                <a:latin typeface="+mn-ea"/>
              </a:rPr>
              <a:t>　任せられるよう、仕事で成果を出す</a:t>
            </a:r>
            <a:endParaRPr lang="en-US" altLang="ja-JP" sz="1600" dirty="0">
              <a:solidFill>
                <a:srgbClr val="0070C0"/>
              </a:solidFill>
              <a:latin typeface="+mn-ea"/>
            </a:endParaRPr>
          </a:p>
          <a:p>
            <a:r>
              <a:rPr kumimoji="1" lang="ja-JP" altLang="en-US" sz="1600" dirty="0">
                <a:solidFill>
                  <a:srgbClr val="0070C0"/>
                </a:solidFill>
                <a:latin typeface="+mn-ea"/>
                <a:ea typeface="+mn-ea"/>
              </a:rPr>
              <a:t>・自分の業務だけでなく、メンバーの</a:t>
            </a:r>
            <a:endParaRPr kumimoji="1" lang="en-US" altLang="ja-JP" sz="1600" dirty="0">
              <a:solidFill>
                <a:srgbClr val="0070C0"/>
              </a:solidFill>
              <a:latin typeface="+mn-ea"/>
              <a:ea typeface="+mn-ea"/>
            </a:endParaRPr>
          </a:p>
          <a:p>
            <a:r>
              <a:rPr lang="ja-JP" altLang="en-US" sz="1600" dirty="0">
                <a:solidFill>
                  <a:srgbClr val="0070C0"/>
                </a:solidFill>
                <a:latin typeface="+mn-ea"/>
              </a:rPr>
              <a:t>　育成、サポートにも注力する</a:t>
            </a:r>
            <a:endParaRPr lang="en-US" altLang="ja-JP" sz="1600" dirty="0">
              <a:solidFill>
                <a:srgbClr val="0070C0"/>
              </a:solidFill>
              <a:latin typeface="+mn-ea"/>
            </a:endParaRPr>
          </a:p>
          <a:p>
            <a:r>
              <a:rPr kumimoji="1" lang="ja-JP" altLang="en-US" sz="1600" dirty="0">
                <a:solidFill>
                  <a:srgbClr val="0070C0"/>
                </a:solidFill>
                <a:latin typeface="+mn-ea"/>
                <a:ea typeface="+mn-ea"/>
              </a:rPr>
              <a:t>・興味のあることの副業化に向けて、</a:t>
            </a:r>
            <a:endParaRPr kumimoji="1" lang="en-US" altLang="ja-JP" sz="1600" dirty="0">
              <a:solidFill>
                <a:srgbClr val="0070C0"/>
              </a:solidFill>
              <a:latin typeface="+mn-ea"/>
              <a:ea typeface="+mn-ea"/>
            </a:endParaRPr>
          </a:p>
          <a:p>
            <a:r>
              <a:rPr lang="ja-JP" altLang="en-US" sz="1600" dirty="0">
                <a:solidFill>
                  <a:srgbClr val="0070C0"/>
                </a:solidFill>
                <a:latin typeface="+mn-ea"/>
              </a:rPr>
              <a:t>　情報収集を行い、必要なアクションを</a:t>
            </a:r>
            <a:endParaRPr lang="en-US" altLang="ja-JP" sz="1600" dirty="0">
              <a:solidFill>
                <a:srgbClr val="0070C0"/>
              </a:solidFill>
              <a:latin typeface="+mn-ea"/>
            </a:endParaRPr>
          </a:p>
          <a:p>
            <a:r>
              <a:rPr kumimoji="1" lang="ja-JP" altLang="en-US" sz="1600" dirty="0">
                <a:solidFill>
                  <a:srgbClr val="0070C0"/>
                </a:solidFill>
                <a:latin typeface="+mn-ea"/>
                <a:ea typeface="+mn-ea"/>
              </a:rPr>
              <a:t>　整理する</a:t>
            </a:r>
            <a:endParaRPr kumimoji="1" lang="en-US" altLang="ja-JP" sz="1600" dirty="0">
              <a:solidFill>
                <a:srgbClr val="0070C0"/>
              </a:solidFill>
              <a:latin typeface="+mn-ea"/>
              <a:ea typeface="+mn-ea"/>
            </a:endParaRPr>
          </a:p>
          <a:p>
            <a:r>
              <a:rPr lang="ja-JP" altLang="en-US" sz="1600" dirty="0">
                <a:solidFill>
                  <a:srgbClr val="0070C0"/>
                </a:solidFill>
                <a:latin typeface="+mn-ea"/>
              </a:rPr>
              <a:t>・仕事もプライベートも忙しくなるので、</a:t>
            </a:r>
            <a:endParaRPr lang="en-US" altLang="ja-JP" sz="1600" dirty="0">
              <a:solidFill>
                <a:srgbClr val="0070C0"/>
              </a:solidFill>
              <a:latin typeface="+mn-ea"/>
            </a:endParaRPr>
          </a:p>
          <a:p>
            <a:r>
              <a:rPr kumimoji="1" lang="ja-JP" altLang="en-US" sz="1600" dirty="0">
                <a:solidFill>
                  <a:srgbClr val="0070C0"/>
                </a:solidFill>
                <a:latin typeface="+mn-ea"/>
                <a:ea typeface="+mn-ea"/>
              </a:rPr>
              <a:t>　</a:t>
            </a:r>
            <a:r>
              <a:rPr lang="ja-JP" altLang="en-US" sz="1600" dirty="0">
                <a:solidFill>
                  <a:srgbClr val="0070C0"/>
                </a:solidFill>
                <a:latin typeface="+mn-ea"/>
              </a:rPr>
              <a:t>必要な休息を取りつつ健康的な</a:t>
            </a:r>
            <a:endParaRPr lang="en-US" altLang="ja-JP" sz="1600" dirty="0">
              <a:solidFill>
                <a:srgbClr val="0070C0"/>
              </a:solidFill>
              <a:latin typeface="+mn-ea"/>
            </a:endParaRPr>
          </a:p>
          <a:p>
            <a:r>
              <a:rPr kumimoji="1" lang="ja-JP" altLang="en-US" sz="1600" dirty="0">
                <a:solidFill>
                  <a:srgbClr val="0070C0"/>
                </a:solidFill>
                <a:latin typeface="+mn-ea"/>
                <a:ea typeface="+mn-ea"/>
              </a:rPr>
              <a:t>　生活を送る</a:t>
            </a:r>
            <a:endParaRPr kumimoji="1" lang="en-US" altLang="ja-JP" sz="1600" dirty="0">
              <a:solidFill>
                <a:srgbClr val="0070C0"/>
              </a:solidFill>
              <a:latin typeface="+mn-ea"/>
              <a:ea typeface="+mn-ea"/>
            </a:endParaRPr>
          </a:p>
        </p:txBody>
      </p:sp>
    </p:spTree>
    <p:extLst>
      <p:ext uri="{BB962C8B-B14F-4D97-AF65-F5344CB8AC3E}">
        <p14:creationId xmlns:p14="http://schemas.microsoft.com/office/powerpoint/2010/main" val="524832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6DC62B-1351-CF09-6472-3719B16EB16C}"/>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CFB728BF-9E38-8FD3-F984-3A5ADB0792D7}"/>
              </a:ext>
            </a:extLst>
          </p:cNvPr>
          <p:cNvSpPr/>
          <p:nvPr/>
        </p:nvSpPr>
        <p:spPr bwMode="auto">
          <a:xfrm>
            <a:off x="94642" y="838200"/>
            <a:ext cx="5984399"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ja-JP" altLang="en-US" sz="1200" b="1" dirty="0">
                <a:solidFill>
                  <a:schemeClr val="bg1"/>
                </a:solidFill>
                <a:latin typeface="+mn-ea"/>
              </a:rPr>
              <a:t>キャリア形成を通じての成長・変化</a:t>
            </a:r>
            <a:endParaRPr kumimoji="1" lang="en-US" altLang="ja-JP" sz="1200" b="1" dirty="0">
              <a:solidFill>
                <a:schemeClr val="bg1"/>
              </a:solidFill>
              <a:latin typeface="+mn-ea"/>
              <a:ea typeface="+mn-ea"/>
            </a:endParaRPr>
          </a:p>
        </p:txBody>
      </p:sp>
      <p:sp>
        <p:nvSpPr>
          <p:cNvPr id="5" name="正方形/長方形 4">
            <a:extLst>
              <a:ext uri="{FF2B5EF4-FFF2-40B4-BE49-F238E27FC236}">
                <a16:creationId xmlns:a16="http://schemas.microsoft.com/office/drawing/2014/main" id="{742D6BAC-E34C-F7A5-2F93-9A8C760C818C}"/>
              </a:ext>
            </a:extLst>
          </p:cNvPr>
          <p:cNvSpPr/>
          <p:nvPr/>
        </p:nvSpPr>
        <p:spPr bwMode="auto">
          <a:xfrm>
            <a:off x="6112959" y="838200"/>
            <a:ext cx="5984399"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ja-JP" altLang="en-US" sz="1200" b="1" dirty="0">
                <a:solidFill>
                  <a:schemeClr val="bg1"/>
                </a:solidFill>
                <a:latin typeface="+mn-ea"/>
              </a:rPr>
              <a:t>キャリア形成を通じて気づいたこと・感じたこと</a:t>
            </a:r>
            <a:endParaRPr kumimoji="1" lang="en-US" altLang="ja-JP" sz="1200" b="1" dirty="0">
              <a:solidFill>
                <a:schemeClr val="bg1"/>
              </a:solidFill>
              <a:latin typeface="+mn-ea"/>
              <a:ea typeface="+mn-ea"/>
            </a:endParaRPr>
          </a:p>
        </p:txBody>
      </p:sp>
      <p:sp>
        <p:nvSpPr>
          <p:cNvPr id="6" name="正方形/長方形 5">
            <a:extLst>
              <a:ext uri="{FF2B5EF4-FFF2-40B4-BE49-F238E27FC236}">
                <a16:creationId xmlns:a16="http://schemas.microsoft.com/office/drawing/2014/main" id="{7080C68C-02A2-FCA7-32AC-5748875486F2}"/>
              </a:ext>
            </a:extLst>
          </p:cNvPr>
          <p:cNvSpPr/>
          <p:nvPr/>
        </p:nvSpPr>
        <p:spPr bwMode="auto">
          <a:xfrm>
            <a:off x="94640" y="1242605"/>
            <a:ext cx="5984401" cy="2456123"/>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kumimoji="1" lang="en-US" altLang="ja-JP" dirty="0">
              <a:latin typeface="+mn-ea"/>
              <a:ea typeface="+mn-ea"/>
            </a:endParaRPr>
          </a:p>
        </p:txBody>
      </p:sp>
      <p:sp>
        <p:nvSpPr>
          <p:cNvPr id="8" name="正方形/長方形 7">
            <a:extLst>
              <a:ext uri="{FF2B5EF4-FFF2-40B4-BE49-F238E27FC236}">
                <a16:creationId xmlns:a16="http://schemas.microsoft.com/office/drawing/2014/main" id="{C006B6AD-45D0-64AE-330E-FE773937FB83}"/>
              </a:ext>
            </a:extLst>
          </p:cNvPr>
          <p:cNvSpPr/>
          <p:nvPr/>
        </p:nvSpPr>
        <p:spPr bwMode="auto">
          <a:xfrm>
            <a:off x="6112959" y="1242607"/>
            <a:ext cx="5984401" cy="2456122"/>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kumimoji="1" lang="en-US" altLang="ja-JP" dirty="0">
              <a:latin typeface="+mn-ea"/>
              <a:ea typeface="+mn-ea"/>
            </a:endParaRPr>
          </a:p>
        </p:txBody>
      </p:sp>
      <p:sp>
        <p:nvSpPr>
          <p:cNvPr id="27" name="正方形/長方形 26">
            <a:extLst>
              <a:ext uri="{FF2B5EF4-FFF2-40B4-BE49-F238E27FC236}">
                <a16:creationId xmlns:a16="http://schemas.microsoft.com/office/drawing/2014/main" id="{8D2E8BF8-32C9-1466-8DD2-ED93CF12E192}"/>
              </a:ext>
            </a:extLst>
          </p:cNvPr>
          <p:cNvSpPr/>
          <p:nvPr/>
        </p:nvSpPr>
        <p:spPr bwMode="auto">
          <a:xfrm>
            <a:off x="94642" y="3733801"/>
            <a:ext cx="12002716"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ja-JP" altLang="en-US" sz="1200" b="1" dirty="0">
                <a:solidFill>
                  <a:schemeClr val="bg1"/>
                </a:solidFill>
                <a:latin typeface="+mn-ea"/>
              </a:rPr>
              <a:t>上記を踏まえた、今後のキャリア形成についての方向性</a:t>
            </a:r>
            <a:endParaRPr lang="en-US" altLang="ja-JP" sz="1200" b="1" dirty="0">
              <a:solidFill>
                <a:schemeClr val="bg1"/>
              </a:solidFill>
              <a:latin typeface="+mn-ea"/>
            </a:endParaRPr>
          </a:p>
        </p:txBody>
      </p:sp>
      <p:sp>
        <p:nvSpPr>
          <p:cNvPr id="28" name="正方形/長方形 27">
            <a:extLst>
              <a:ext uri="{FF2B5EF4-FFF2-40B4-BE49-F238E27FC236}">
                <a16:creationId xmlns:a16="http://schemas.microsoft.com/office/drawing/2014/main" id="{D5C6D96F-7B35-CF3F-E18F-0A941E674B26}"/>
              </a:ext>
            </a:extLst>
          </p:cNvPr>
          <p:cNvSpPr/>
          <p:nvPr/>
        </p:nvSpPr>
        <p:spPr bwMode="auto">
          <a:xfrm>
            <a:off x="94642" y="4138205"/>
            <a:ext cx="12002716" cy="2373866"/>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kumimoji="1" lang="en-US" altLang="ja-JP" dirty="0">
              <a:latin typeface="+mn-ea"/>
              <a:ea typeface="+mn-ea"/>
            </a:endParaRPr>
          </a:p>
        </p:txBody>
      </p:sp>
      <p:sp>
        <p:nvSpPr>
          <p:cNvPr id="2" name="テキスト ボックス 1">
            <a:extLst>
              <a:ext uri="{FF2B5EF4-FFF2-40B4-BE49-F238E27FC236}">
                <a16:creationId xmlns:a16="http://schemas.microsoft.com/office/drawing/2014/main" id="{F83FD272-7317-64DF-F533-93F31DDE0127}"/>
              </a:ext>
            </a:extLst>
          </p:cNvPr>
          <p:cNvSpPr txBox="1"/>
          <p:nvPr/>
        </p:nvSpPr>
        <p:spPr>
          <a:xfrm>
            <a:off x="207978" y="266630"/>
            <a:ext cx="8097822" cy="369332"/>
          </a:xfrm>
          <a:prstGeom prst="rect">
            <a:avLst/>
          </a:prstGeom>
          <a:noFill/>
        </p:spPr>
        <p:txBody>
          <a:bodyPr wrap="square" rtlCol="0">
            <a:spAutoFit/>
          </a:bodyPr>
          <a:lstStyle>
            <a:defPPr>
              <a:defRPr lang="en-US"/>
            </a:defPPr>
            <a:lvl1pPr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1pPr>
            <a:lvl2pPr marL="4572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2pPr>
            <a:lvl3pPr marL="9144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3pPr>
            <a:lvl4pPr marL="13716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4pPr>
            <a:lvl5pPr marL="18288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1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1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1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1400" kern="1200">
                <a:solidFill>
                  <a:schemeClr val="tx1"/>
                </a:solidFill>
                <a:latin typeface="Times New Roman" pitchFamily="18" charset="0"/>
                <a:ea typeface="ＭＳ Ｐゴシック" pitchFamily="50" charset="-128"/>
                <a:cs typeface="+mn-cs"/>
              </a:defRPr>
            </a:lvl9pPr>
          </a:lstStyle>
          <a:p>
            <a:r>
              <a:rPr lang="en-US" altLang="ja-JP" sz="1800" b="1" dirty="0">
                <a:solidFill>
                  <a:schemeClr val="tx1">
                    <a:lumMod val="75000"/>
                    <a:lumOff val="25000"/>
                  </a:schemeClr>
                </a:solidFill>
                <a:latin typeface="+mn-ea"/>
                <a:ea typeface="+mn-ea"/>
              </a:rPr>
              <a:t>STEP5</a:t>
            </a:r>
            <a:r>
              <a:rPr lang="ja-JP" altLang="en-US" sz="1800" b="1" dirty="0">
                <a:solidFill>
                  <a:schemeClr val="tx1">
                    <a:lumMod val="75000"/>
                    <a:lumOff val="25000"/>
                  </a:schemeClr>
                </a:solidFill>
                <a:latin typeface="+mn-ea"/>
                <a:ea typeface="+mn-ea"/>
              </a:rPr>
              <a:t>：定期的に振り返る</a:t>
            </a:r>
          </a:p>
        </p:txBody>
      </p:sp>
      <p:sp>
        <p:nvSpPr>
          <p:cNvPr id="3" name="テキスト ボックス 2">
            <a:extLst>
              <a:ext uri="{FF2B5EF4-FFF2-40B4-BE49-F238E27FC236}">
                <a16:creationId xmlns:a16="http://schemas.microsoft.com/office/drawing/2014/main" id="{0231D69D-B584-8464-BC05-1F71B456EBAE}"/>
              </a:ext>
            </a:extLst>
          </p:cNvPr>
          <p:cNvSpPr txBox="1"/>
          <p:nvPr/>
        </p:nvSpPr>
        <p:spPr>
          <a:xfrm>
            <a:off x="6553200" y="266630"/>
            <a:ext cx="4800600" cy="369332"/>
          </a:xfrm>
          <a:prstGeom prst="rect">
            <a:avLst/>
          </a:prstGeom>
          <a:noFill/>
        </p:spPr>
        <p:txBody>
          <a:bodyPr wrap="square" rtlCol="0">
            <a:spAutoFit/>
          </a:bodyPr>
          <a:lstStyle/>
          <a:p>
            <a:pPr algn="ctr"/>
            <a:r>
              <a:rPr lang="ja-JP" altLang="en-US" b="1" u="sng" dirty="0"/>
              <a:t>キャリア形成スタートから</a:t>
            </a:r>
            <a:r>
              <a:rPr kumimoji="1" lang="ja-JP" altLang="en-US" b="1" u="sng" dirty="0"/>
              <a:t>●年後時点</a:t>
            </a:r>
          </a:p>
        </p:txBody>
      </p:sp>
    </p:spTree>
    <p:extLst>
      <p:ext uri="{BB962C8B-B14F-4D97-AF65-F5344CB8AC3E}">
        <p14:creationId xmlns:p14="http://schemas.microsoft.com/office/powerpoint/2010/main" val="8458473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7FE71-2D4D-DAE2-B8DB-00DCC494F95E}"/>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D8647343-F788-5B85-7E17-FDF538CA8389}"/>
              </a:ext>
            </a:extLst>
          </p:cNvPr>
          <p:cNvSpPr/>
          <p:nvPr/>
        </p:nvSpPr>
        <p:spPr bwMode="auto">
          <a:xfrm>
            <a:off x="94642" y="838200"/>
            <a:ext cx="5984399"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ja-JP" altLang="en-US" sz="1200" b="1" dirty="0">
                <a:solidFill>
                  <a:schemeClr val="bg1"/>
                </a:solidFill>
                <a:latin typeface="+mn-ea"/>
              </a:rPr>
              <a:t>キャリア形成を通じての成長・変化</a:t>
            </a:r>
            <a:endParaRPr kumimoji="1" lang="en-US" altLang="ja-JP" sz="1200" b="1" dirty="0">
              <a:solidFill>
                <a:schemeClr val="bg1"/>
              </a:solidFill>
              <a:latin typeface="+mn-ea"/>
              <a:ea typeface="+mn-ea"/>
            </a:endParaRPr>
          </a:p>
        </p:txBody>
      </p:sp>
      <p:sp>
        <p:nvSpPr>
          <p:cNvPr id="5" name="正方形/長方形 4">
            <a:extLst>
              <a:ext uri="{FF2B5EF4-FFF2-40B4-BE49-F238E27FC236}">
                <a16:creationId xmlns:a16="http://schemas.microsoft.com/office/drawing/2014/main" id="{E9559B44-88C0-242C-02D6-B0485DDF0210}"/>
              </a:ext>
            </a:extLst>
          </p:cNvPr>
          <p:cNvSpPr/>
          <p:nvPr/>
        </p:nvSpPr>
        <p:spPr bwMode="auto">
          <a:xfrm>
            <a:off x="6112959" y="838200"/>
            <a:ext cx="5984399"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ja-JP" altLang="en-US" sz="1200" b="1" dirty="0">
                <a:solidFill>
                  <a:schemeClr val="bg1"/>
                </a:solidFill>
                <a:latin typeface="+mn-ea"/>
              </a:rPr>
              <a:t>キャリア形成を通じて気づいたこと・感じたこと</a:t>
            </a:r>
            <a:endParaRPr kumimoji="1" lang="en-US" altLang="ja-JP" sz="1200" b="1" dirty="0">
              <a:solidFill>
                <a:schemeClr val="bg1"/>
              </a:solidFill>
              <a:latin typeface="+mn-ea"/>
              <a:ea typeface="+mn-ea"/>
            </a:endParaRPr>
          </a:p>
        </p:txBody>
      </p:sp>
      <p:sp>
        <p:nvSpPr>
          <p:cNvPr id="6" name="正方形/長方形 5">
            <a:extLst>
              <a:ext uri="{FF2B5EF4-FFF2-40B4-BE49-F238E27FC236}">
                <a16:creationId xmlns:a16="http://schemas.microsoft.com/office/drawing/2014/main" id="{7037D691-4470-E1E0-43C5-AEE58F8527CD}"/>
              </a:ext>
            </a:extLst>
          </p:cNvPr>
          <p:cNvSpPr/>
          <p:nvPr/>
        </p:nvSpPr>
        <p:spPr bwMode="auto">
          <a:xfrm>
            <a:off x="94640" y="1242605"/>
            <a:ext cx="5984401" cy="2456123"/>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kumimoji="1" lang="ja-JP" altLang="en-US" sz="1600" dirty="0">
                <a:solidFill>
                  <a:srgbClr val="0070C0"/>
                </a:solidFill>
                <a:latin typeface="+mn-ea"/>
                <a:ea typeface="+mn-ea"/>
              </a:rPr>
              <a:t>・目標を達成することができて、自信がついた</a:t>
            </a:r>
            <a:endParaRPr kumimoji="1" lang="en-US" altLang="ja-JP" sz="1600" dirty="0">
              <a:solidFill>
                <a:srgbClr val="0070C0"/>
              </a:solidFill>
              <a:latin typeface="+mn-ea"/>
              <a:ea typeface="+mn-ea"/>
            </a:endParaRPr>
          </a:p>
          <a:p>
            <a:r>
              <a:rPr lang="ja-JP" altLang="en-US" sz="1600" dirty="0">
                <a:solidFill>
                  <a:srgbClr val="0070C0"/>
                </a:solidFill>
                <a:latin typeface="+mn-ea"/>
              </a:rPr>
              <a:t>・アクションを明確にし、実際に行動に移すことで、</a:t>
            </a:r>
            <a:endParaRPr lang="en-US" altLang="ja-JP" sz="1600" dirty="0">
              <a:solidFill>
                <a:srgbClr val="0070C0"/>
              </a:solidFill>
              <a:latin typeface="+mn-ea"/>
            </a:endParaRPr>
          </a:p>
          <a:p>
            <a:r>
              <a:rPr kumimoji="1" lang="ja-JP" altLang="en-US" sz="1600" dirty="0">
                <a:solidFill>
                  <a:srgbClr val="0070C0"/>
                </a:solidFill>
                <a:latin typeface="+mn-ea"/>
                <a:ea typeface="+mn-ea"/>
              </a:rPr>
              <a:t>　前進している感覚があり、キャリアに対する漠然とした</a:t>
            </a:r>
            <a:endParaRPr kumimoji="1" lang="en-US" altLang="ja-JP" sz="1600" dirty="0">
              <a:solidFill>
                <a:srgbClr val="0070C0"/>
              </a:solidFill>
              <a:latin typeface="+mn-ea"/>
              <a:ea typeface="+mn-ea"/>
            </a:endParaRPr>
          </a:p>
          <a:p>
            <a:r>
              <a:rPr lang="ja-JP" altLang="en-US" sz="1600" dirty="0">
                <a:solidFill>
                  <a:srgbClr val="0070C0"/>
                </a:solidFill>
                <a:latin typeface="+mn-ea"/>
              </a:rPr>
              <a:t>　</a:t>
            </a:r>
            <a:r>
              <a:rPr kumimoji="1" lang="ja-JP" altLang="en-US" sz="1600" dirty="0">
                <a:solidFill>
                  <a:srgbClr val="0070C0"/>
                </a:solidFill>
                <a:latin typeface="+mn-ea"/>
                <a:ea typeface="+mn-ea"/>
              </a:rPr>
              <a:t>不安も少し減った</a:t>
            </a:r>
            <a:endParaRPr kumimoji="1" lang="en-US" altLang="ja-JP" sz="1600" dirty="0">
              <a:solidFill>
                <a:srgbClr val="0070C0"/>
              </a:solidFill>
              <a:latin typeface="+mn-ea"/>
              <a:ea typeface="+mn-ea"/>
            </a:endParaRPr>
          </a:p>
          <a:p>
            <a:r>
              <a:rPr lang="ja-JP" altLang="en-US" sz="1600" dirty="0">
                <a:solidFill>
                  <a:srgbClr val="0070C0"/>
                </a:solidFill>
                <a:latin typeface="+mn-ea"/>
              </a:rPr>
              <a:t>・苦手なプレゼンや論理的思考等においても、成長を感じる</a:t>
            </a:r>
            <a:endParaRPr lang="en-US" altLang="ja-JP" sz="1600" dirty="0">
              <a:solidFill>
                <a:srgbClr val="0070C0"/>
              </a:solidFill>
              <a:latin typeface="+mn-ea"/>
            </a:endParaRPr>
          </a:p>
          <a:p>
            <a:r>
              <a:rPr kumimoji="1" lang="ja-JP" altLang="en-US" sz="1600" dirty="0">
                <a:solidFill>
                  <a:srgbClr val="0070C0"/>
                </a:solidFill>
                <a:latin typeface="+mn-ea"/>
                <a:ea typeface="+mn-ea"/>
              </a:rPr>
              <a:t>　ことができた</a:t>
            </a:r>
            <a:endParaRPr kumimoji="1" lang="en-US" altLang="ja-JP" sz="1600" dirty="0">
              <a:solidFill>
                <a:srgbClr val="0070C0"/>
              </a:solidFill>
              <a:latin typeface="+mn-ea"/>
              <a:ea typeface="+mn-ea"/>
            </a:endParaRPr>
          </a:p>
        </p:txBody>
      </p:sp>
      <p:sp>
        <p:nvSpPr>
          <p:cNvPr id="8" name="正方形/長方形 7">
            <a:extLst>
              <a:ext uri="{FF2B5EF4-FFF2-40B4-BE49-F238E27FC236}">
                <a16:creationId xmlns:a16="http://schemas.microsoft.com/office/drawing/2014/main" id="{32EFAF0F-85E0-07D6-9F9E-8BB3315D09EC}"/>
              </a:ext>
            </a:extLst>
          </p:cNvPr>
          <p:cNvSpPr/>
          <p:nvPr/>
        </p:nvSpPr>
        <p:spPr bwMode="auto">
          <a:xfrm>
            <a:off x="6112959" y="1242607"/>
            <a:ext cx="5984401" cy="2456122"/>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kumimoji="1" lang="ja-JP" altLang="en-US" sz="1600" dirty="0">
                <a:solidFill>
                  <a:srgbClr val="0070C0"/>
                </a:solidFill>
                <a:latin typeface="+mn-ea"/>
                <a:ea typeface="+mn-ea"/>
              </a:rPr>
              <a:t>・自己分析を通じて、将来的には自分の好きなことを</a:t>
            </a:r>
            <a:endParaRPr kumimoji="1" lang="en-US" altLang="ja-JP" sz="1600" dirty="0">
              <a:solidFill>
                <a:srgbClr val="0070C0"/>
              </a:solidFill>
              <a:latin typeface="+mn-ea"/>
              <a:ea typeface="+mn-ea"/>
            </a:endParaRPr>
          </a:p>
          <a:p>
            <a:r>
              <a:rPr lang="ja-JP" altLang="en-US" sz="1600" dirty="0">
                <a:solidFill>
                  <a:srgbClr val="0070C0"/>
                </a:solidFill>
                <a:latin typeface="+mn-ea"/>
              </a:rPr>
              <a:t>　活かして働き、誰かのために貢献したいという方向性が</a:t>
            </a:r>
            <a:endParaRPr lang="en-US" altLang="ja-JP" sz="1600" dirty="0">
              <a:solidFill>
                <a:srgbClr val="0070C0"/>
              </a:solidFill>
              <a:latin typeface="+mn-ea"/>
            </a:endParaRPr>
          </a:p>
          <a:p>
            <a:r>
              <a:rPr kumimoji="1" lang="ja-JP" altLang="en-US" sz="1600" dirty="0">
                <a:solidFill>
                  <a:srgbClr val="0070C0"/>
                </a:solidFill>
                <a:latin typeface="+mn-ea"/>
                <a:ea typeface="+mn-ea"/>
              </a:rPr>
              <a:t>　改めて確認できた</a:t>
            </a:r>
            <a:endParaRPr kumimoji="1" lang="en-US" altLang="ja-JP" sz="1600" dirty="0">
              <a:solidFill>
                <a:srgbClr val="0070C0"/>
              </a:solidFill>
              <a:latin typeface="+mn-ea"/>
              <a:ea typeface="+mn-ea"/>
            </a:endParaRPr>
          </a:p>
          <a:p>
            <a:r>
              <a:rPr lang="ja-JP" altLang="en-US" sz="1600" dirty="0">
                <a:solidFill>
                  <a:srgbClr val="0070C0"/>
                </a:solidFill>
                <a:latin typeface="+mn-ea"/>
              </a:rPr>
              <a:t>・誰かに貢献できることや、周囲の人に頼られることが</a:t>
            </a:r>
            <a:endParaRPr lang="en-US" altLang="ja-JP" sz="1600" dirty="0">
              <a:solidFill>
                <a:srgbClr val="0070C0"/>
              </a:solidFill>
              <a:latin typeface="+mn-ea"/>
            </a:endParaRPr>
          </a:p>
          <a:p>
            <a:r>
              <a:rPr kumimoji="1" lang="ja-JP" altLang="en-US" sz="1600" dirty="0">
                <a:solidFill>
                  <a:srgbClr val="0070C0"/>
                </a:solidFill>
                <a:latin typeface="+mn-ea"/>
                <a:ea typeface="+mn-ea"/>
              </a:rPr>
              <a:t>　やりがいにつながると気づいた</a:t>
            </a:r>
            <a:endParaRPr kumimoji="1" lang="en-US" altLang="ja-JP" sz="1600" dirty="0">
              <a:solidFill>
                <a:srgbClr val="0070C0"/>
              </a:solidFill>
              <a:latin typeface="+mn-ea"/>
              <a:ea typeface="+mn-ea"/>
            </a:endParaRPr>
          </a:p>
          <a:p>
            <a:r>
              <a:rPr lang="ja-JP" altLang="en-US" sz="1600" dirty="0">
                <a:solidFill>
                  <a:srgbClr val="0070C0"/>
                </a:solidFill>
                <a:latin typeface="+mn-ea"/>
              </a:rPr>
              <a:t>・友人の話をして、業界や職種によって働き方や得られる</a:t>
            </a:r>
            <a:endParaRPr lang="en-US" altLang="ja-JP" sz="1600" dirty="0">
              <a:solidFill>
                <a:srgbClr val="0070C0"/>
              </a:solidFill>
              <a:latin typeface="+mn-ea"/>
            </a:endParaRPr>
          </a:p>
          <a:p>
            <a:r>
              <a:rPr kumimoji="1" lang="ja-JP" altLang="en-US" sz="1600" dirty="0">
                <a:solidFill>
                  <a:srgbClr val="0070C0"/>
                </a:solidFill>
                <a:latin typeface="+mn-ea"/>
                <a:ea typeface="+mn-ea"/>
              </a:rPr>
              <a:t>　スキル、経験も全然違うことが分かった。別の業界、</a:t>
            </a:r>
            <a:endParaRPr kumimoji="1" lang="en-US" altLang="ja-JP" sz="1600" dirty="0">
              <a:solidFill>
                <a:srgbClr val="0070C0"/>
              </a:solidFill>
              <a:latin typeface="+mn-ea"/>
              <a:ea typeface="+mn-ea"/>
            </a:endParaRPr>
          </a:p>
          <a:p>
            <a:r>
              <a:rPr lang="ja-JP" altLang="en-US" sz="1600" dirty="0">
                <a:solidFill>
                  <a:srgbClr val="0070C0"/>
                </a:solidFill>
                <a:latin typeface="+mn-ea"/>
              </a:rPr>
              <a:t>　職種へ転職して、経験の幅を拡げることも興味が出てきた</a:t>
            </a:r>
            <a:endParaRPr kumimoji="1" lang="en-US" altLang="ja-JP" sz="1600" dirty="0">
              <a:solidFill>
                <a:srgbClr val="0070C0"/>
              </a:solidFill>
              <a:latin typeface="+mn-ea"/>
              <a:ea typeface="+mn-ea"/>
            </a:endParaRPr>
          </a:p>
        </p:txBody>
      </p:sp>
      <p:sp>
        <p:nvSpPr>
          <p:cNvPr id="27" name="正方形/長方形 26">
            <a:extLst>
              <a:ext uri="{FF2B5EF4-FFF2-40B4-BE49-F238E27FC236}">
                <a16:creationId xmlns:a16="http://schemas.microsoft.com/office/drawing/2014/main" id="{4F6347B7-1722-4AAE-74CB-9A827D7C0FA0}"/>
              </a:ext>
            </a:extLst>
          </p:cNvPr>
          <p:cNvSpPr/>
          <p:nvPr/>
        </p:nvSpPr>
        <p:spPr bwMode="auto">
          <a:xfrm>
            <a:off x="94642" y="3733801"/>
            <a:ext cx="12002716"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ja-JP" altLang="en-US" sz="1200" b="1" dirty="0">
                <a:solidFill>
                  <a:schemeClr val="bg1"/>
                </a:solidFill>
                <a:latin typeface="+mn-ea"/>
              </a:rPr>
              <a:t>上記を踏まえた、今後のキャリア形成についての方向性</a:t>
            </a:r>
            <a:endParaRPr lang="en-US" altLang="ja-JP" sz="1200" b="1" dirty="0">
              <a:solidFill>
                <a:schemeClr val="bg1"/>
              </a:solidFill>
              <a:latin typeface="+mn-ea"/>
            </a:endParaRPr>
          </a:p>
        </p:txBody>
      </p:sp>
      <p:sp>
        <p:nvSpPr>
          <p:cNvPr id="28" name="正方形/長方形 27">
            <a:extLst>
              <a:ext uri="{FF2B5EF4-FFF2-40B4-BE49-F238E27FC236}">
                <a16:creationId xmlns:a16="http://schemas.microsoft.com/office/drawing/2014/main" id="{39C15106-4382-7DF9-156F-D55A54D2491A}"/>
              </a:ext>
            </a:extLst>
          </p:cNvPr>
          <p:cNvSpPr/>
          <p:nvPr/>
        </p:nvSpPr>
        <p:spPr bwMode="auto">
          <a:xfrm>
            <a:off x="94642" y="4138205"/>
            <a:ext cx="12002716" cy="2373866"/>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kumimoji="1" lang="ja-JP" altLang="en-US" sz="1600" dirty="0">
                <a:solidFill>
                  <a:srgbClr val="0070C0"/>
                </a:solidFill>
                <a:latin typeface="+mn-ea"/>
                <a:ea typeface="+mn-ea"/>
              </a:rPr>
              <a:t>・当初のキャリアプラン通り、次の</a:t>
            </a:r>
            <a:r>
              <a:rPr kumimoji="1" lang="en-US" altLang="ja-JP" sz="1600" dirty="0">
                <a:solidFill>
                  <a:srgbClr val="0070C0"/>
                </a:solidFill>
                <a:latin typeface="+mn-ea"/>
                <a:ea typeface="+mn-ea"/>
              </a:rPr>
              <a:t>2</a:t>
            </a:r>
            <a:r>
              <a:rPr kumimoji="1" lang="ja-JP" altLang="en-US" sz="1600" dirty="0">
                <a:solidFill>
                  <a:srgbClr val="0070C0"/>
                </a:solidFill>
                <a:latin typeface="+mn-ea"/>
                <a:ea typeface="+mn-ea"/>
              </a:rPr>
              <a:t>年間でキャリアの幅を拡げていきたい</a:t>
            </a:r>
            <a:endParaRPr kumimoji="1" lang="en-US" altLang="ja-JP" sz="1600" dirty="0">
              <a:solidFill>
                <a:srgbClr val="0070C0"/>
              </a:solidFill>
              <a:latin typeface="+mn-ea"/>
              <a:ea typeface="+mn-ea"/>
            </a:endParaRPr>
          </a:p>
          <a:p>
            <a:r>
              <a:rPr lang="ja-JP" altLang="en-US" sz="1600" dirty="0">
                <a:solidFill>
                  <a:srgbClr val="0070C0"/>
                </a:solidFill>
                <a:latin typeface="+mn-ea"/>
              </a:rPr>
              <a:t>・社内での異動も考えてはいるが、まったく違う業界、職種、会社も経験したいので、転職に気持ちが傾いている</a:t>
            </a:r>
            <a:endParaRPr lang="en-US" altLang="ja-JP" sz="1600" dirty="0">
              <a:solidFill>
                <a:srgbClr val="0070C0"/>
              </a:solidFill>
              <a:latin typeface="+mn-ea"/>
            </a:endParaRPr>
          </a:p>
          <a:p>
            <a:r>
              <a:rPr lang="ja-JP" altLang="en-US" sz="1600" dirty="0">
                <a:solidFill>
                  <a:srgbClr val="0070C0"/>
                </a:solidFill>
                <a:latin typeface="+mn-ea"/>
              </a:rPr>
              <a:t>⇒</a:t>
            </a:r>
            <a:r>
              <a:rPr kumimoji="1" lang="ja-JP" altLang="en-US" sz="1600" dirty="0">
                <a:solidFill>
                  <a:srgbClr val="0070C0"/>
                </a:solidFill>
                <a:latin typeface="+mn-ea"/>
                <a:ea typeface="+mn-ea"/>
              </a:rPr>
              <a:t>転職するかしないかはともかく、まずはいくつか転職サイトに登録し、情報収集をしてみる</a:t>
            </a:r>
            <a:endParaRPr kumimoji="1" lang="en-US" altLang="ja-JP" sz="1600" dirty="0">
              <a:solidFill>
                <a:srgbClr val="0070C0"/>
              </a:solidFill>
              <a:latin typeface="+mn-ea"/>
              <a:ea typeface="+mn-ea"/>
            </a:endParaRPr>
          </a:p>
          <a:p>
            <a:r>
              <a:rPr lang="ja-JP" altLang="en-US" sz="1600" dirty="0">
                <a:solidFill>
                  <a:srgbClr val="0070C0"/>
                </a:solidFill>
                <a:latin typeface="+mn-ea"/>
              </a:rPr>
              <a:t>・好きな「食」や「飲みもの」に関する資格に興味が出てきたので、自分が将来どのように活用するかをイメージしながら、</a:t>
            </a:r>
            <a:endParaRPr lang="en-US" altLang="ja-JP" sz="1600" dirty="0">
              <a:solidFill>
                <a:srgbClr val="0070C0"/>
              </a:solidFill>
              <a:latin typeface="+mn-ea"/>
            </a:endParaRPr>
          </a:p>
          <a:p>
            <a:r>
              <a:rPr kumimoji="1" lang="ja-JP" altLang="en-US" sz="1600" dirty="0">
                <a:solidFill>
                  <a:srgbClr val="0070C0"/>
                </a:solidFill>
                <a:latin typeface="+mn-ea"/>
                <a:ea typeface="+mn-ea"/>
              </a:rPr>
              <a:t>　</a:t>
            </a:r>
            <a:r>
              <a:rPr lang="en-US" altLang="ja-JP" sz="1600" dirty="0">
                <a:solidFill>
                  <a:srgbClr val="0070C0"/>
                </a:solidFill>
                <a:latin typeface="+mn-ea"/>
              </a:rPr>
              <a:t>1</a:t>
            </a:r>
            <a:r>
              <a:rPr lang="ja-JP" altLang="en-US" sz="1600" dirty="0">
                <a:solidFill>
                  <a:srgbClr val="0070C0"/>
                </a:solidFill>
                <a:latin typeface="+mn-ea"/>
              </a:rPr>
              <a:t>つ以上</a:t>
            </a:r>
            <a:r>
              <a:rPr kumimoji="1" lang="ja-JP" altLang="en-US" sz="1600" dirty="0">
                <a:solidFill>
                  <a:srgbClr val="0070C0"/>
                </a:solidFill>
                <a:latin typeface="+mn-ea"/>
                <a:ea typeface="+mn-ea"/>
              </a:rPr>
              <a:t>資格取得に挑戦したい（フードコーディネーター、ソムリエ、利き酒師など）</a:t>
            </a:r>
            <a:endParaRPr kumimoji="1" lang="en-US" altLang="ja-JP" sz="1600" dirty="0">
              <a:solidFill>
                <a:srgbClr val="0070C0"/>
              </a:solidFill>
              <a:latin typeface="+mn-ea"/>
              <a:ea typeface="+mn-ea"/>
            </a:endParaRPr>
          </a:p>
        </p:txBody>
      </p:sp>
      <p:sp>
        <p:nvSpPr>
          <p:cNvPr id="2" name="テキスト ボックス 1">
            <a:extLst>
              <a:ext uri="{FF2B5EF4-FFF2-40B4-BE49-F238E27FC236}">
                <a16:creationId xmlns:a16="http://schemas.microsoft.com/office/drawing/2014/main" id="{E4A44AE1-A781-5EB5-8712-36DC7B49270E}"/>
              </a:ext>
            </a:extLst>
          </p:cNvPr>
          <p:cNvSpPr txBox="1"/>
          <p:nvPr/>
        </p:nvSpPr>
        <p:spPr>
          <a:xfrm>
            <a:off x="207978" y="266630"/>
            <a:ext cx="8097822" cy="369332"/>
          </a:xfrm>
          <a:prstGeom prst="rect">
            <a:avLst/>
          </a:prstGeom>
          <a:noFill/>
        </p:spPr>
        <p:txBody>
          <a:bodyPr wrap="square" rtlCol="0">
            <a:spAutoFit/>
          </a:bodyPr>
          <a:lstStyle>
            <a:defPPr>
              <a:defRPr lang="en-US"/>
            </a:defPPr>
            <a:lvl1pPr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1pPr>
            <a:lvl2pPr marL="4572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2pPr>
            <a:lvl3pPr marL="9144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3pPr>
            <a:lvl4pPr marL="13716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4pPr>
            <a:lvl5pPr marL="18288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1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1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1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1400" kern="1200">
                <a:solidFill>
                  <a:schemeClr val="tx1"/>
                </a:solidFill>
                <a:latin typeface="Times New Roman" pitchFamily="18" charset="0"/>
                <a:ea typeface="ＭＳ Ｐゴシック" pitchFamily="50" charset="-128"/>
                <a:cs typeface="+mn-cs"/>
              </a:defRPr>
            </a:lvl9pPr>
          </a:lstStyle>
          <a:p>
            <a:r>
              <a:rPr lang="en-US" altLang="ja-JP" sz="1800" b="1" dirty="0">
                <a:solidFill>
                  <a:schemeClr val="tx1">
                    <a:lumMod val="75000"/>
                    <a:lumOff val="25000"/>
                  </a:schemeClr>
                </a:solidFill>
                <a:latin typeface="+mn-ea"/>
                <a:ea typeface="+mn-ea"/>
              </a:rPr>
              <a:t>STEP5</a:t>
            </a:r>
            <a:r>
              <a:rPr lang="ja-JP" altLang="en-US" sz="1800" b="1" dirty="0">
                <a:solidFill>
                  <a:schemeClr val="tx1">
                    <a:lumMod val="75000"/>
                    <a:lumOff val="25000"/>
                  </a:schemeClr>
                </a:solidFill>
                <a:latin typeface="+mn-ea"/>
                <a:ea typeface="+mn-ea"/>
              </a:rPr>
              <a:t>：定期的に振り返る</a:t>
            </a:r>
          </a:p>
        </p:txBody>
      </p:sp>
      <p:sp>
        <p:nvSpPr>
          <p:cNvPr id="3" name="テキスト ボックス 2">
            <a:extLst>
              <a:ext uri="{FF2B5EF4-FFF2-40B4-BE49-F238E27FC236}">
                <a16:creationId xmlns:a16="http://schemas.microsoft.com/office/drawing/2014/main" id="{7409CCA1-3E86-2B02-E425-EFC5EBDE0A3F}"/>
              </a:ext>
            </a:extLst>
          </p:cNvPr>
          <p:cNvSpPr txBox="1"/>
          <p:nvPr/>
        </p:nvSpPr>
        <p:spPr>
          <a:xfrm>
            <a:off x="6553200" y="266630"/>
            <a:ext cx="4800600" cy="369332"/>
          </a:xfrm>
          <a:prstGeom prst="rect">
            <a:avLst/>
          </a:prstGeom>
          <a:noFill/>
        </p:spPr>
        <p:txBody>
          <a:bodyPr wrap="square" rtlCol="0">
            <a:spAutoFit/>
          </a:bodyPr>
          <a:lstStyle/>
          <a:p>
            <a:pPr algn="ctr"/>
            <a:r>
              <a:rPr lang="ja-JP" altLang="en-US" b="1" u="sng" dirty="0"/>
              <a:t>キャリア形成スタートから</a:t>
            </a:r>
            <a:r>
              <a:rPr lang="ja-JP" altLang="en-US" b="1" u="sng" dirty="0">
                <a:solidFill>
                  <a:srgbClr val="0070C0"/>
                </a:solidFill>
              </a:rPr>
              <a:t>１</a:t>
            </a:r>
            <a:r>
              <a:rPr kumimoji="1" lang="ja-JP" altLang="en-US" b="1" u="sng" dirty="0"/>
              <a:t>年後時点</a:t>
            </a:r>
          </a:p>
        </p:txBody>
      </p:sp>
    </p:spTree>
    <p:extLst>
      <p:ext uri="{BB962C8B-B14F-4D97-AF65-F5344CB8AC3E}">
        <p14:creationId xmlns:p14="http://schemas.microsoft.com/office/powerpoint/2010/main" val="3957960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784A7E-FD5B-0BB6-A471-D0601B7A72F4}"/>
            </a:ext>
          </a:extLst>
        </p:cNvPr>
        <p:cNvGrpSpPr/>
        <p:nvPr/>
      </p:nvGrpSpPr>
      <p:grpSpPr>
        <a:xfrm>
          <a:off x="0" y="0"/>
          <a:ext cx="0" cy="0"/>
          <a:chOff x="0" y="0"/>
          <a:chExt cx="0" cy="0"/>
        </a:xfrm>
      </p:grpSpPr>
      <p:sp>
        <p:nvSpPr>
          <p:cNvPr id="10" name="正方形/長方形 9">
            <a:extLst>
              <a:ext uri="{FF2B5EF4-FFF2-40B4-BE49-F238E27FC236}">
                <a16:creationId xmlns:a16="http://schemas.microsoft.com/office/drawing/2014/main" id="{DE99756F-9396-9615-D68D-31B02563C1C8}"/>
              </a:ext>
            </a:extLst>
          </p:cNvPr>
          <p:cNvSpPr/>
          <p:nvPr/>
        </p:nvSpPr>
        <p:spPr bwMode="auto">
          <a:xfrm>
            <a:off x="94642" y="838200"/>
            <a:ext cx="3960000"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ja-JP" altLang="en-US" sz="1200" b="1" dirty="0">
                <a:solidFill>
                  <a:schemeClr val="bg1"/>
                </a:solidFill>
                <a:latin typeface="+mn-ea"/>
              </a:rPr>
              <a:t>働くうえで大事にしたいこと、仕事上のこだわり</a:t>
            </a:r>
            <a:endParaRPr lang="en-US" altLang="ja-JP" sz="1200" b="1" dirty="0">
              <a:solidFill>
                <a:schemeClr val="bg1"/>
              </a:solidFill>
              <a:latin typeface="+mn-ea"/>
            </a:endParaRPr>
          </a:p>
        </p:txBody>
      </p:sp>
      <p:sp>
        <p:nvSpPr>
          <p:cNvPr id="7" name="正方形/長方形 6">
            <a:extLst>
              <a:ext uri="{FF2B5EF4-FFF2-40B4-BE49-F238E27FC236}">
                <a16:creationId xmlns:a16="http://schemas.microsoft.com/office/drawing/2014/main" id="{E5294356-CBBF-5631-96D2-61F00C1F5F8C}"/>
              </a:ext>
            </a:extLst>
          </p:cNvPr>
          <p:cNvSpPr/>
          <p:nvPr/>
        </p:nvSpPr>
        <p:spPr bwMode="auto">
          <a:xfrm>
            <a:off x="94642" y="1242604"/>
            <a:ext cx="3960000" cy="2453165"/>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kumimoji="1" lang="en-US" altLang="ja-JP" dirty="0">
              <a:latin typeface="+mn-ea"/>
              <a:ea typeface="+mn-ea"/>
            </a:endParaRPr>
          </a:p>
        </p:txBody>
      </p:sp>
      <p:sp>
        <p:nvSpPr>
          <p:cNvPr id="11" name="正方形/長方形 10">
            <a:extLst>
              <a:ext uri="{FF2B5EF4-FFF2-40B4-BE49-F238E27FC236}">
                <a16:creationId xmlns:a16="http://schemas.microsoft.com/office/drawing/2014/main" id="{8059748D-290E-1FDA-61B0-69C45AA8B186}"/>
              </a:ext>
            </a:extLst>
          </p:cNvPr>
          <p:cNvSpPr/>
          <p:nvPr/>
        </p:nvSpPr>
        <p:spPr bwMode="auto">
          <a:xfrm>
            <a:off x="4116000" y="838200"/>
            <a:ext cx="3960000"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ja-JP" altLang="en-US" sz="1200" b="1" dirty="0">
                <a:solidFill>
                  <a:schemeClr val="bg1"/>
                </a:solidFill>
                <a:latin typeface="+mn-ea"/>
              </a:rPr>
              <a:t>自分の強み、スキル、いいところ</a:t>
            </a:r>
            <a:endParaRPr lang="en-US" altLang="ja-JP" sz="1200" b="1" dirty="0">
              <a:solidFill>
                <a:schemeClr val="bg1"/>
              </a:solidFill>
              <a:latin typeface="+mn-ea"/>
            </a:endParaRPr>
          </a:p>
        </p:txBody>
      </p:sp>
      <p:sp>
        <p:nvSpPr>
          <p:cNvPr id="14" name="正方形/長方形 13">
            <a:extLst>
              <a:ext uri="{FF2B5EF4-FFF2-40B4-BE49-F238E27FC236}">
                <a16:creationId xmlns:a16="http://schemas.microsoft.com/office/drawing/2014/main" id="{C2E967AD-8889-ECFC-C6BA-9D828D79DCFA}"/>
              </a:ext>
            </a:extLst>
          </p:cNvPr>
          <p:cNvSpPr/>
          <p:nvPr/>
        </p:nvSpPr>
        <p:spPr bwMode="auto">
          <a:xfrm>
            <a:off x="4116000" y="1242604"/>
            <a:ext cx="3960000" cy="2453165"/>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kumimoji="1" lang="en-US" altLang="ja-JP" dirty="0">
              <a:latin typeface="+mn-ea"/>
              <a:ea typeface="+mn-ea"/>
            </a:endParaRPr>
          </a:p>
        </p:txBody>
      </p:sp>
      <p:sp>
        <p:nvSpPr>
          <p:cNvPr id="17" name="正方形/長方形 16">
            <a:extLst>
              <a:ext uri="{FF2B5EF4-FFF2-40B4-BE49-F238E27FC236}">
                <a16:creationId xmlns:a16="http://schemas.microsoft.com/office/drawing/2014/main" id="{39E1B440-9E62-EE84-D19E-A18C2D66E259}"/>
              </a:ext>
            </a:extLst>
          </p:cNvPr>
          <p:cNvSpPr/>
          <p:nvPr/>
        </p:nvSpPr>
        <p:spPr bwMode="auto">
          <a:xfrm>
            <a:off x="8137358" y="838200"/>
            <a:ext cx="3960000"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ja-JP" altLang="en-US" sz="1200" b="1" dirty="0">
                <a:solidFill>
                  <a:schemeClr val="bg1"/>
                </a:solidFill>
                <a:latin typeface="+mn-ea"/>
              </a:rPr>
              <a:t>自分の弱み、これからの課題</a:t>
            </a:r>
            <a:endParaRPr lang="en-US" altLang="ja-JP" sz="1200" b="1" dirty="0">
              <a:solidFill>
                <a:schemeClr val="bg1"/>
              </a:solidFill>
              <a:latin typeface="+mn-ea"/>
            </a:endParaRPr>
          </a:p>
        </p:txBody>
      </p:sp>
      <p:sp>
        <p:nvSpPr>
          <p:cNvPr id="20" name="正方形/長方形 19">
            <a:extLst>
              <a:ext uri="{FF2B5EF4-FFF2-40B4-BE49-F238E27FC236}">
                <a16:creationId xmlns:a16="http://schemas.microsoft.com/office/drawing/2014/main" id="{2315A65C-87D2-E9F8-BE16-74EE2DD38269}"/>
              </a:ext>
            </a:extLst>
          </p:cNvPr>
          <p:cNvSpPr/>
          <p:nvPr/>
        </p:nvSpPr>
        <p:spPr bwMode="auto">
          <a:xfrm>
            <a:off x="8137358" y="1242604"/>
            <a:ext cx="3960000" cy="2453165"/>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kumimoji="1" lang="en-US" altLang="ja-JP" dirty="0">
              <a:latin typeface="+mn-ea"/>
              <a:ea typeface="+mn-ea"/>
            </a:endParaRPr>
          </a:p>
        </p:txBody>
      </p:sp>
      <p:sp>
        <p:nvSpPr>
          <p:cNvPr id="27" name="正方形/長方形 26">
            <a:extLst>
              <a:ext uri="{FF2B5EF4-FFF2-40B4-BE49-F238E27FC236}">
                <a16:creationId xmlns:a16="http://schemas.microsoft.com/office/drawing/2014/main" id="{F0E82B36-998D-4DCC-E3A0-8669A2B98110}"/>
              </a:ext>
            </a:extLst>
          </p:cNvPr>
          <p:cNvSpPr/>
          <p:nvPr/>
        </p:nvSpPr>
        <p:spPr bwMode="auto">
          <a:xfrm>
            <a:off x="94642" y="3733801"/>
            <a:ext cx="12002716"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ja-JP" altLang="en-US" sz="1200" b="1" dirty="0">
                <a:solidFill>
                  <a:schemeClr val="bg1"/>
                </a:solidFill>
                <a:latin typeface="+mn-ea"/>
              </a:rPr>
              <a:t>自分を表すキーワード、フレーズ</a:t>
            </a:r>
            <a:endParaRPr lang="en-US" altLang="ja-JP" sz="1200" b="1" dirty="0">
              <a:solidFill>
                <a:schemeClr val="bg1"/>
              </a:solidFill>
              <a:latin typeface="+mn-ea"/>
            </a:endParaRPr>
          </a:p>
        </p:txBody>
      </p:sp>
      <p:sp>
        <p:nvSpPr>
          <p:cNvPr id="28" name="正方形/長方形 27">
            <a:extLst>
              <a:ext uri="{FF2B5EF4-FFF2-40B4-BE49-F238E27FC236}">
                <a16:creationId xmlns:a16="http://schemas.microsoft.com/office/drawing/2014/main" id="{994C9A35-5343-B0AB-EE6A-9F1000F19126}"/>
              </a:ext>
            </a:extLst>
          </p:cNvPr>
          <p:cNvSpPr/>
          <p:nvPr/>
        </p:nvSpPr>
        <p:spPr bwMode="auto">
          <a:xfrm>
            <a:off x="94642" y="4138205"/>
            <a:ext cx="12002716" cy="967195"/>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kumimoji="1" lang="en-US" altLang="ja-JP" dirty="0">
              <a:latin typeface="+mn-ea"/>
              <a:ea typeface="+mn-ea"/>
            </a:endParaRPr>
          </a:p>
        </p:txBody>
      </p:sp>
      <p:sp>
        <p:nvSpPr>
          <p:cNvPr id="35" name="正方形/長方形 34">
            <a:extLst>
              <a:ext uri="{FF2B5EF4-FFF2-40B4-BE49-F238E27FC236}">
                <a16:creationId xmlns:a16="http://schemas.microsoft.com/office/drawing/2014/main" id="{001A47FD-FC8C-0501-9FA7-798A06519EDB}"/>
              </a:ext>
            </a:extLst>
          </p:cNvPr>
          <p:cNvSpPr/>
          <p:nvPr/>
        </p:nvSpPr>
        <p:spPr bwMode="auto">
          <a:xfrm>
            <a:off x="94642" y="5140472"/>
            <a:ext cx="12002716"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ja-JP" altLang="en-US" sz="1200" b="1" dirty="0">
                <a:solidFill>
                  <a:schemeClr val="bg1"/>
                </a:solidFill>
                <a:latin typeface="+mn-ea"/>
              </a:rPr>
              <a:t>その他のワークやツールでの自己分析結果 </a:t>
            </a:r>
            <a:r>
              <a:rPr lang="en-US" altLang="ja-JP" sz="1200" b="1" dirty="0">
                <a:solidFill>
                  <a:schemeClr val="bg1"/>
                </a:solidFill>
                <a:latin typeface="+mn-ea"/>
              </a:rPr>
              <a:t>/ </a:t>
            </a:r>
            <a:r>
              <a:rPr lang="ja-JP" altLang="en-US" sz="1200" b="1" dirty="0">
                <a:solidFill>
                  <a:schemeClr val="bg1"/>
                </a:solidFill>
                <a:latin typeface="+mn-ea"/>
              </a:rPr>
              <a:t>周囲の人からの客観的な意見</a:t>
            </a:r>
            <a:endParaRPr lang="en-US" altLang="ja-JP" sz="1200" b="1" dirty="0">
              <a:solidFill>
                <a:schemeClr val="bg1"/>
              </a:solidFill>
              <a:latin typeface="+mn-ea"/>
            </a:endParaRPr>
          </a:p>
        </p:txBody>
      </p:sp>
      <p:sp>
        <p:nvSpPr>
          <p:cNvPr id="36" name="正方形/長方形 35">
            <a:extLst>
              <a:ext uri="{FF2B5EF4-FFF2-40B4-BE49-F238E27FC236}">
                <a16:creationId xmlns:a16="http://schemas.microsoft.com/office/drawing/2014/main" id="{4BB5A341-42CB-1A01-537B-5E1D9CFCF053}"/>
              </a:ext>
            </a:extLst>
          </p:cNvPr>
          <p:cNvSpPr/>
          <p:nvPr/>
        </p:nvSpPr>
        <p:spPr bwMode="auto">
          <a:xfrm>
            <a:off x="94642" y="5544876"/>
            <a:ext cx="12002716" cy="967195"/>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kumimoji="1" lang="en-US" altLang="ja-JP" dirty="0">
              <a:latin typeface="+mn-ea"/>
              <a:ea typeface="+mn-ea"/>
            </a:endParaRPr>
          </a:p>
        </p:txBody>
      </p:sp>
      <p:sp>
        <p:nvSpPr>
          <p:cNvPr id="2" name="テキスト ボックス 1">
            <a:extLst>
              <a:ext uri="{FF2B5EF4-FFF2-40B4-BE49-F238E27FC236}">
                <a16:creationId xmlns:a16="http://schemas.microsoft.com/office/drawing/2014/main" id="{D80D4E0A-5439-28C1-C9F8-CD1D778D7FAB}"/>
              </a:ext>
            </a:extLst>
          </p:cNvPr>
          <p:cNvSpPr txBox="1"/>
          <p:nvPr/>
        </p:nvSpPr>
        <p:spPr>
          <a:xfrm>
            <a:off x="207978" y="266630"/>
            <a:ext cx="7187248" cy="369332"/>
          </a:xfrm>
          <a:prstGeom prst="rect">
            <a:avLst/>
          </a:prstGeom>
          <a:noFill/>
        </p:spPr>
        <p:txBody>
          <a:bodyPr wrap="square" rtlCol="0">
            <a:spAutoFit/>
          </a:bodyPr>
          <a:lstStyle>
            <a:defPPr>
              <a:defRPr lang="en-US"/>
            </a:defPPr>
            <a:lvl1pPr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1pPr>
            <a:lvl2pPr marL="4572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2pPr>
            <a:lvl3pPr marL="9144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3pPr>
            <a:lvl4pPr marL="13716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4pPr>
            <a:lvl5pPr marL="18288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1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1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1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1400" kern="1200">
                <a:solidFill>
                  <a:schemeClr val="tx1"/>
                </a:solidFill>
                <a:latin typeface="Times New Roman" pitchFamily="18" charset="0"/>
                <a:ea typeface="ＭＳ Ｐゴシック" pitchFamily="50" charset="-128"/>
                <a:cs typeface="+mn-cs"/>
              </a:defRPr>
            </a:lvl9pPr>
          </a:lstStyle>
          <a:p>
            <a:r>
              <a:rPr lang="en-US" altLang="ja-JP" sz="1800" b="1" dirty="0">
                <a:solidFill>
                  <a:schemeClr val="tx1">
                    <a:lumMod val="75000"/>
                    <a:lumOff val="25000"/>
                  </a:schemeClr>
                </a:solidFill>
                <a:latin typeface="+mn-ea"/>
                <a:ea typeface="+mn-ea"/>
              </a:rPr>
              <a:t>STEP1</a:t>
            </a:r>
            <a:r>
              <a:rPr lang="ja-JP" altLang="en-US" sz="1800" b="1" dirty="0">
                <a:solidFill>
                  <a:schemeClr val="tx1">
                    <a:lumMod val="75000"/>
                    <a:lumOff val="25000"/>
                  </a:schemeClr>
                </a:solidFill>
                <a:latin typeface="+mn-ea"/>
                <a:ea typeface="+mn-ea"/>
              </a:rPr>
              <a:t>：自己分析で自分の価値観・強み・弱みを理解する</a:t>
            </a:r>
          </a:p>
        </p:txBody>
      </p:sp>
    </p:spTree>
    <p:extLst>
      <p:ext uri="{BB962C8B-B14F-4D97-AF65-F5344CB8AC3E}">
        <p14:creationId xmlns:p14="http://schemas.microsoft.com/office/powerpoint/2010/main" val="4151203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A2C83A-9E43-991E-BAD4-B3C572B2DA8D}"/>
            </a:ext>
          </a:extLst>
        </p:cNvPr>
        <p:cNvGrpSpPr/>
        <p:nvPr/>
      </p:nvGrpSpPr>
      <p:grpSpPr>
        <a:xfrm>
          <a:off x="0" y="0"/>
          <a:ext cx="0" cy="0"/>
          <a:chOff x="0" y="0"/>
          <a:chExt cx="0" cy="0"/>
        </a:xfrm>
      </p:grpSpPr>
      <p:sp>
        <p:nvSpPr>
          <p:cNvPr id="10" name="正方形/長方形 9">
            <a:extLst>
              <a:ext uri="{FF2B5EF4-FFF2-40B4-BE49-F238E27FC236}">
                <a16:creationId xmlns:a16="http://schemas.microsoft.com/office/drawing/2014/main" id="{EA35A239-37D5-DCA1-91DC-816CD8858E30}"/>
              </a:ext>
            </a:extLst>
          </p:cNvPr>
          <p:cNvSpPr/>
          <p:nvPr/>
        </p:nvSpPr>
        <p:spPr bwMode="auto">
          <a:xfrm>
            <a:off x="94642" y="838200"/>
            <a:ext cx="3960000"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ja-JP" altLang="en-US" sz="1200" b="1" dirty="0">
                <a:solidFill>
                  <a:schemeClr val="bg1"/>
                </a:solidFill>
                <a:latin typeface="+mn-ea"/>
              </a:rPr>
              <a:t>働くうえで大事にしたいこと、仕事上のこだわり</a:t>
            </a:r>
            <a:endParaRPr lang="en-US" altLang="ja-JP" sz="1200" b="1" dirty="0">
              <a:solidFill>
                <a:schemeClr val="bg1"/>
              </a:solidFill>
              <a:latin typeface="+mn-ea"/>
            </a:endParaRPr>
          </a:p>
        </p:txBody>
      </p:sp>
      <p:sp>
        <p:nvSpPr>
          <p:cNvPr id="7" name="正方形/長方形 6">
            <a:extLst>
              <a:ext uri="{FF2B5EF4-FFF2-40B4-BE49-F238E27FC236}">
                <a16:creationId xmlns:a16="http://schemas.microsoft.com/office/drawing/2014/main" id="{7E77A4EC-F923-1F85-45D6-99D863324780}"/>
              </a:ext>
            </a:extLst>
          </p:cNvPr>
          <p:cNvSpPr/>
          <p:nvPr/>
        </p:nvSpPr>
        <p:spPr bwMode="auto">
          <a:xfrm>
            <a:off x="94642" y="1242604"/>
            <a:ext cx="3960000" cy="2453165"/>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kumimoji="1" lang="ja-JP" altLang="en-US" sz="1400" dirty="0">
                <a:solidFill>
                  <a:srgbClr val="0070C0"/>
                </a:solidFill>
                <a:latin typeface="+mn-ea"/>
                <a:ea typeface="+mn-ea"/>
              </a:rPr>
              <a:t>・社会貢献につながるような仕事がしたい</a:t>
            </a:r>
            <a:endParaRPr kumimoji="1" lang="en-US" altLang="ja-JP" sz="1400" dirty="0">
              <a:solidFill>
                <a:srgbClr val="0070C0"/>
              </a:solidFill>
              <a:latin typeface="+mn-ea"/>
              <a:ea typeface="+mn-ea"/>
            </a:endParaRPr>
          </a:p>
          <a:p>
            <a:r>
              <a:rPr lang="ja-JP" altLang="en-US" sz="1400" dirty="0">
                <a:solidFill>
                  <a:srgbClr val="0070C0"/>
                </a:solidFill>
                <a:latin typeface="+mn-ea"/>
              </a:rPr>
              <a:t>・一人で黙々と進めるのではなく、周囲の人と</a:t>
            </a:r>
            <a:endParaRPr lang="en-US" altLang="ja-JP" sz="1400" dirty="0">
              <a:solidFill>
                <a:srgbClr val="0070C0"/>
              </a:solidFill>
              <a:latin typeface="+mn-ea"/>
            </a:endParaRPr>
          </a:p>
          <a:p>
            <a:r>
              <a:rPr kumimoji="1" lang="ja-JP" altLang="en-US" sz="1400" dirty="0">
                <a:solidFill>
                  <a:srgbClr val="0070C0"/>
                </a:solidFill>
                <a:latin typeface="+mn-ea"/>
                <a:ea typeface="+mn-ea"/>
              </a:rPr>
              <a:t>　協力しながら進めるような働き方がいい</a:t>
            </a:r>
            <a:endParaRPr kumimoji="1" lang="en-US" altLang="ja-JP" sz="1400" dirty="0">
              <a:solidFill>
                <a:srgbClr val="0070C0"/>
              </a:solidFill>
              <a:latin typeface="+mn-ea"/>
              <a:ea typeface="+mn-ea"/>
            </a:endParaRPr>
          </a:p>
          <a:p>
            <a:r>
              <a:rPr kumimoji="1" lang="ja-JP" altLang="en-US" sz="1400" dirty="0">
                <a:solidFill>
                  <a:srgbClr val="0070C0"/>
                </a:solidFill>
                <a:latin typeface="+mn-ea"/>
                <a:ea typeface="+mn-ea"/>
              </a:rPr>
              <a:t>・自分ならではのアイディアや感性を</a:t>
            </a:r>
            <a:endParaRPr kumimoji="1" lang="en-US" altLang="ja-JP" sz="1400" dirty="0">
              <a:solidFill>
                <a:srgbClr val="0070C0"/>
              </a:solidFill>
              <a:latin typeface="+mn-ea"/>
              <a:ea typeface="+mn-ea"/>
            </a:endParaRPr>
          </a:p>
          <a:p>
            <a:r>
              <a:rPr lang="ja-JP" altLang="en-US" sz="1400" dirty="0">
                <a:solidFill>
                  <a:srgbClr val="0070C0"/>
                </a:solidFill>
                <a:latin typeface="+mn-ea"/>
              </a:rPr>
              <a:t>　仕事に反映したい</a:t>
            </a:r>
            <a:endParaRPr lang="en-US" altLang="ja-JP" sz="1400" dirty="0">
              <a:solidFill>
                <a:srgbClr val="0070C0"/>
              </a:solidFill>
              <a:latin typeface="+mn-ea"/>
            </a:endParaRPr>
          </a:p>
          <a:p>
            <a:r>
              <a:rPr kumimoji="1" lang="ja-JP" altLang="en-US" sz="1400" dirty="0">
                <a:solidFill>
                  <a:srgbClr val="0070C0"/>
                </a:solidFill>
                <a:latin typeface="+mn-ea"/>
                <a:ea typeface="+mn-ea"/>
              </a:rPr>
              <a:t>・ワークライフバランスをある程度取りたい</a:t>
            </a:r>
            <a:endParaRPr kumimoji="1" lang="en-US" altLang="ja-JP" sz="1400" dirty="0">
              <a:solidFill>
                <a:srgbClr val="0070C0"/>
              </a:solidFill>
              <a:latin typeface="+mn-ea"/>
              <a:ea typeface="+mn-ea"/>
            </a:endParaRPr>
          </a:p>
        </p:txBody>
      </p:sp>
      <p:sp>
        <p:nvSpPr>
          <p:cNvPr id="11" name="正方形/長方形 10">
            <a:extLst>
              <a:ext uri="{FF2B5EF4-FFF2-40B4-BE49-F238E27FC236}">
                <a16:creationId xmlns:a16="http://schemas.microsoft.com/office/drawing/2014/main" id="{E7E05E87-73E0-8B65-B601-AF8A78C31324}"/>
              </a:ext>
            </a:extLst>
          </p:cNvPr>
          <p:cNvSpPr/>
          <p:nvPr/>
        </p:nvSpPr>
        <p:spPr bwMode="auto">
          <a:xfrm>
            <a:off x="4116000" y="838200"/>
            <a:ext cx="3960000"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ja-JP" altLang="en-US" sz="1200" b="1" dirty="0">
                <a:solidFill>
                  <a:schemeClr val="bg1"/>
                </a:solidFill>
                <a:latin typeface="+mn-ea"/>
              </a:rPr>
              <a:t>自分の強み、スキル、いいところ</a:t>
            </a:r>
            <a:endParaRPr lang="en-US" altLang="ja-JP" sz="1200" b="1" dirty="0">
              <a:solidFill>
                <a:schemeClr val="bg1"/>
              </a:solidFill>
              <a:latin typeface="+mn-ea"/>
            </a:endParaRPr>
          </a:p>
        </p:txBody>
      </p:sp>
      <p:sp>
        <p:nvSpPr>
          <p:cNvPr id="14" name="正方形/長方形 13">
            <a:extLst>
              <a:ext uri="{FF2B5EF4-FFF2-40B4-BE49-F238E27FC236}">
                <a16:creationId xmlns:a16="http://schemas.microsoft.com/office/drawing/2014/main" id="{7D145F73-D555-1ED8-7227-2C8511D3299A}"/>
              </a:ext>
            </a:extLst>
          </p:cNvPr>
          <p:cNvSpPr/>
          <p:nvPr/>
        </p:nvSpPr>
        <p:spPr bwMode="auto">
          <a:xfrm>
            <a:off x="4116000" y="1242604"/>
            <a:ext cx="3960000" cy="2453165"/>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kumimoji="1" lang="ja-JP" altLang="en-US" sz="1400" dirty="0">
                <a:solidFill>
                  <a:srgbClr val="0070C0"/>
                </a:solidFill>
                <a:latin typeface="+mn-ea"/>
                <a:ea typeface="+mn-ea"/>
              </a:rPr>
              <a:t>・人当たりの良さ、第一印象の良さ</a:t>
            </a:r>
            <a:endParaRPr kumimoji="1" lang="en-US" altLang="ja-JP" sz="1400" dirty="0">
              <a:solidFill>
                <a:srgbClr val="0070C0"/>
              </a:solidFill>
              <a:latin typeface="+mn-ea"/>
              <a:ea typeface="+mn-ea"/>
            </a:endParaRPr>
          </a:p>
          <a:p>
            <a:r>
              <a:rPr lang="ja-JP" altLang="en-US" sz="1400" dirty="0">
                <a:solidFill>
                  <a:srgbClr val="0070C0"/>
                </a:solidFill>
                <a:latin typeface="+mn-ea"/>
              </a:rPr>
              <a:t>・コミュニケーション能力</a:t>
            </a:r>
            <a:endParaRPr lang="en-US" altLang="ja-JP" sz="1400" dirty="0">
              <a:solidFill>
                <a:srgbClr val="0070C0"/>
              </a:solidFill>
              <a:latin typeface="+mn-ea"/>
            </a:endParaRPr>
          </a:p>
          <a:p>
            <a:r>
              <a:rPr lang="ja-JP" altLang="en-US" sz="1400" dirty="0">
                <a:solidFill>
                  <a:srgbClr val="0070C0"/>
                </a:solidFill>
                <a:latin typeface="+mn-ea"/>
              </a:rPr>
              <a:t>・リーダーシップ、チームリーダーの経験</a:t>
            </a:r>
            <a:endParaRPr lang="en-US" altLang="ja-JP" sz="1400" dirty="0">
              <a:solidFill>
                <a:srgbClr val="0070C0"/>
              </a:solidFill>
              <a:latin typeface="+mn-ea"/>
            </a:endParaRPr>
          </a:p>
          <a:p>
            <a:r>
              <a:rPr kumimoji="1" lang="ja-JP" altLang="en-US" sz="1400" dirty="0">
                <a:solidFill>
                  <a:srgbClr val="0070C0"/>
                </a:solidFill>
                <a:latin typeface="+mn-ea"/>
                <a:ea typeface="+mn-ea"/>
              </a:rPr>
              <a:t>・周囲に困っている人がいたら</a:t>
            </a:r>
            <a:endParaRPr kumimoji="1" lang="en-US" altLang="ja-JP" sz="1400" dirty="0">
              <a:solidFill>
                <a:srgbClr val="0070C0"/>
              </a:solidFill>
              <a:latin typeface="+mn-ea"/>
              <a:ea typeface="+mn-ea"/>
            </a:endParaRPr>
          </a:p>
          <a:p>
            <a:r>
              <a:rPr lang="ja-JP" altLang="en-US" sz="1400" dirty="0">
                <a:solidFill>
                  <a:srgbClr val="0070C0"/>
                </a:solidFill>
                <a:latin typeface="+mn-ea"/>
              </a:rPr>
              <a:t>　率先して手伝うようにしている</a:t>
            </a:r>
            <a:endParaRPr lang="en-US" altLang="ja-JP" sz="1400" dirty="0">
              <a:solidFill>
                <a:srgbClr val="0070C0"/>
              </a:solidFill>
              <a:latin typeface="+mn-ea"/>
            </a:endParaRPr>
          </a:p>
          <a:p>
            <a:r>
              <a:rPr kumimoji="1" lang="ja-JP" altLang="en-US" sz="1400" dirty="0">
                <a:solidFill>
                  <a:srgbClr val="0070C0"/>
                </a:solidFill>
                <a:latin typeface="+mn-ea"/>
                <a:ea typeface="+mn-ea"/>
              </a:rPr>
              <a:t>・人の気持ちを察して言動に配慮している</a:t>
            </a:r>
            <a:endParaRPr kumimoji="1" lang="en-US" altLang="ja-JP" sz="1400" dirty="0">
              <a:solidFill>
                <a:srgbClr val="0070C0"/>
              </a:solidFill>
              <a:latin typeface="+mn-ea"/>
              <a:ea typeface="+mn-ea"/>
            </a:endParaRPr>
          </a:p>
        </p:txBody>
      </p:sp>
      <p:sp>
        <p:nvSpPr>
          <p:cNvPr id="17" name="正方形/長方形 16">
            <a:extLst>
              <a:ext uri="{FF2B5EF4-FFF2-40B4-BE49-F238E27FC236}">
                <a16:creationId xmlns:a16="http://schemas.microsoft.com/office/drawing/2014/main" id="{6A6958AD-DF95-C5A2-8098-BAAEF49546CF}"/>
              </a:ext>
            </a:extLst>
          </p:cNvPr>
          <p:cNvSpPr/>
          <p:nvPr/>
        </p:nvSpPr>
        <p:spPr bwMode="auto">
          <a:xfrm>
            <a:off x="8137358" y="838200"/>
            <a:ext cx="3960000"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ja-JP" altLang="en-US" sz="1200" b="1" dirty="0">
                <a:solidFill>
                  <a:schemeClr val="bg1"/>
                </a:solidFill>
                <a:latin typeface="+mn-ea"/>
              </a:rPr>
              <a:t>自分の弱み、これからの課題</a:t>
            </a:r>
            <a:endParaRPr lang="en-US" altLang="ja-JP" sz="1200" b="1" dirty="0">
              <a:solidFill>
                <a:schemeClr val="bg1"/>
              </a:solidFill>
              <a:latin typeface="+mn-ea"/>
            </a:endParaRPr>
          </a:p>
        </p:txBody>
      </p:sp>
      <p:sp>
        <p:nvSpPr>
          <p:cNvPr id="20" name="正方形/長方形 19">
            <a:extLst>
              <a:ext uri="{FF2B5EF4-FFF2-40B4-BE49-F238E27FC236}">
                <a16:creationId xmlns:a16="http://schemas.microsoft.com/office/drawing/2014/main" id="{2C3DF002-BEC5-182F-86DB-CD0FBA40F4DB}"/>
              </a:ext>
            </a:extLst>
          </p:cNvPr>
          <p:cNvSpPr/>
          <p:nvPr/>
        </p:nvSpPr>
        <p:spPr bwMode="auto">
          <a:xfrm>
            <a:off x="8137358" y="1242604"/>
            <a:ext cx="3960000" cy="2453165"/>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kumimoji="1" lang="ja-JP" altLang="en-US" sz="1400" dirty="0">
                <a:solidFill>
                  <a:srgbClr val="0070C0"/>
                </a:solidFill>
                <a:latin typeface="+mn-ea"/>
                <a:ea typeface="+mn-ea"/>
              </a:rPr>
              <a:t>・論理的思考力</a:t>
            </a:r>
            <a:endParaRPr kumimoji="1" lang="en-US" altLang="ja-JP" sz="1400" dirty="0">
              <a:solidFill>
                <a:srgbClr val="0070C0"/>
              </a:solidFill>
              <a:latin typeface="+mn-ea"/>
              <a:ea typeface="+mn-ea"/>
            </a:endParaRPr>
          </a:p>
          <a:p>
            <a:r>
              <a:rPr lang="ja-JP" altLang="en-US" sz="1400" dirty="0">
                <a:solidFill>
                  <a:srgbClr val="0070C0"/>
                </a:solidFill>
                <a:latin typeface="+mn-ea"/>
              </a:rPr>
              <a:t>・周りの人の目を気にしすぎることがある</a:t>
            </a:r>
            <a:endParaRPr lang="en-US" altLang="ja-JP" sz="1400" dirty="0">
              <a:solidFill>
                <a:srgbClr val="0070C0"/>
              </a:solidFill>
              <a:latin typeface="+mn-ea"/>
            </a:endParaRPr>
          </a:p>
          <a:p>
            <a:r>
              <a:rPr kumimoji="1" lang="ja-JP" altLang="en-US" sz="1400" dirty="0">
                <a:solidFill>
                  <a:srgbClr val="0070C0"/>
                </a:solidFill>
                <a:latin typeface="+mn-ea"/>
                <a:ea typeface="+mn-ea"/>
              </a:rPr>
              <a:t>・納得感のある発表資料の作成</a:t>
            </a:r>
            <a:endParaRPr kumimoji="1" lang="en-US" altLang="ja-JP" sz="1400" dirty="0">
              <a:solidFill>
                <a:srgbClr val="0070C0"/>
              </a:solidFill>
              <a:latin typeface="+mn-ea"/>
              <a:ea typeface="+mn-ea"/>
            </a:endParaRPr>
          </a:p>
          <a:p>
            <a:r>
              <a:rPr kumimoji="1" lang="ja-JP" altLang="en-US" sz="1400" dirty="0">
                <a:solidFill>
                  <a:srgbClr val="0070C0"/>
                </a:solidFill>
                <a:latin typeface="+mn-ea"/>
                <a:ea typeface="+mn-ea"/>
              </a:rPr>
              <a:t>・プレゼンテーション力</a:t>
            </a:r>
            <a:endParaRPr kumimoji="1" lang="en-US" altLang="ja-JP" sz="1400" dirty="0">
              <a:solidFill>
                <a:srgbClr val="0070C0"/>
              </a:solidFill>
              <a:latin typeface="+mn-ea"/>
              <a:ea typeface="+mn-ea"/>
            </a:endParaRPr>
          </a:p>
        </p:txBody>
      </p:sp>
      <p:sp>
        <p:nvSpPr>
          <p:cNvPr id="27" name="正方形/長方形 26">
            <a:extLst>
              <a:ext uri="{FF2B5EF4-FFF2-40B4-BE49-F238E27FC236}">
                <a16:creationId xmlns:a16="http://schemas.microsoft.com/office/drawing/2014/main" id="{0BC577D3-A56D-2D44-E6CD-089CAB6C1ACE}"/>
              </a:ext>
            </a:extLst>
          </p:cNvPr>
          <p:cNvSpPr/>
          <p:nvPr/>
        </p:nvSpPr>
        <p:spPr bwMode="auto">
          <a:xfrm>
            <a:off x="94642" y="3733801"/>
            <a:ext cx="12002716"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ja-JP" altLang="en-US" sz="1200" b="1" dirty="0">
                <a:solidFill>
                  <a:schemeClr val="bg1"/>
                </a:solidFill>
                <a:latin typeface="+mn-ea"/>
              </a:rPr>
              <a:t>自分を表すキーワード、フレーズ</a:t>
            </a:r>
            <a:endParaRPr lang="en-US" altLang="ja-JP" sz="1200" b="1" dirty="0">
              <a:solidFill>
                <a:schemeClr val="bg1"/>
              </a:solidFill>
              <a:latin typeface="+mn-ea"/>
            </a:endParaRPr>
          </a:p>
        </p:txBody>
      </p:sp>
      <p:sp>
        <p:nvSpPr>
          <p:cNvPr id="28" name="正方形/長方形 27">
            <a:extLst>
              <a:ext uri="{FF2B5EF4-FFF2-40B4-BE49-F238E27FC236}">
                <a16:creationId xmlns:a16="http://schemas.microsoft.com/office/drawing/2014/main" id="{834E290B-8DA6-6795-7DDB-3380A88D86F7}"/>
              </a:ext>
            </a:extLst>
          </p:cNvPr>
          <p:cNvSpPr/>
          <p:nvPr/>
        </p:nvSpPr>
        <p:spPr bwMode="auto">
          <a:xfrm>
            <a:off x="94642" y="4138205"/>
            <a:ext cx="12002716" cy="967195"/>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kumimoji="1" lang="ja-JP" altLang="en-US" sz="1400" dirty="0">
                <a:solidFill>
                  <a:srgbClr val="0070C0"/>
                </a:solidFill>
                <a:latin typeface="+mn-ea"/>
                <a:ea typeface="+mn-ea"/>
              </a:rPr>
              <a:t>・世話焼き</a:t>
            </a:r>
            <a:endParaRPr kumimoji="1" lang="en-US" altLang="ja-JP" sz="1400" dirty="0">
              <a:solidFill>
                <a:srgbClr val="0070C0"/>
              </a:solidFill>
              <a:latin typeface="+mn-ea"/>
              <a:ea typeface="+mn-ea"/>
            </a:endParaRPr>
          </a:p>
          <a:p>
            <a:r>
              <a:rPr lang="ja-JP" altLang="en-US" sz="1400" dirty="0">
                <a:solidFill>
                  <a:srgbClr val="0070C0"/>
                </a:solidFill>
                <a:latin typeface="+mn-ea"/>
              </a:rPr>
              <a:t>・</a:t>
            </a:r>
            <a:r>
              <a:rPr kumimoji="1" lang="ja-JP" altLang="en-US" sz="1400" dirty="0">
                <a:solidFill>
                  <a:srgbClr val="0070C0"/>
                </a:solidFill>
                <a:latin typeface="+mn-ea"/>
                <a:ea typeface="+mn-ea"/>
              </a:rPr>
              <a:t>誰かの助けになりたい</a:t>
            </a:r>
            <a:endParaRPr kumimoji="1" lang="en-US" altLang="ja-JP" sz="1400" dirty="0">
              <a:solidFill>
                <a:srgbClr val="0070C0"/>
              </a:solidFill>
              <a:latin typeface="+mn-ea"/>
              <a:ea typeface="+mn-ea"/>
            </a:endParaRPr>
          </a:p>
          <a:p>
            <a:r>
              <a:rPr lang="ja-JP" altLang="en-US" sz="1400" dirty="0">
                <a:solidFill>
                  <a:srgbClr val="0070C0"/>
                </a:solidFill>
                <a:latin typeface="+mn-ea"/>
              </a:rPr>
              <a:t>・チームの潤滑油</a:t>
            </a:r>
            <a:endParaRPr lang="en-US" altLang="ja-JP" sz="1400" dirty="0">
              <a:solidFill>
                <a:srgbClr val="0070C0"/>
              </a:solidFill>
              <a:latin typeface="+mn-ea"/>
            </a:endParaRPr>
          </a:p>
          <a:p>
            <a:r>
              <a:rPr kumimoji="1" lang="ja-JP" altLang="en-US" sz="1400" dirty="0">
                <a:solidFill>
                  <a:srgbClr val="0070C0"/>
                </a:solidFill>
                <a:latin typeface="+mn-ea"/>
                <a:ea typeface="+mn-ea"/>
              </a:rPr>
              <a:t>・理性よりも感情</a:t>
            </a:r>
            <a:endParaRPr kumimoji="1" lang="en-US" altLang="ja-JP" sz="1400" dirty="0">
              <a:solidFill>
                <a:srgbClr val="0070C0"/>
              </a:solidFill>
              <a:latin typeface="+mn-ea"/>
              <a:ea typeface="+mn-ea"/>
            </a:endParaRPr>
          </a:p>
        </p:txBody>
      </p:sp>
      <p:sp>
        <p:nvSpPr>
          <p:cNvPr id="35" name="正方形/長方形 34">
            <a:extLst>
              <a:ext uri="{FF2B5EF4-FFF2-40B4-BE49-F238E27FC236}">
                <a16:creationId xmlns:a16="http://schemas.microsoft.com/office/drawing/2014/main" id="{7520EF81-C038-8232-3DF7-E1AB45D5415F}"/>
              </a:ext>
            </a:extLst>
          </p:cNvPr>
          <p:cNvSpPr/>
          <p:nvPr/>
        </p:nvSpPr>
        <p:spPr bwMode="auto">
          <a:xfrm>
            <a:off x="94642" y="5140472"/>
            <a:ext cx="12002716"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ja-JP" altLang="en-US" sz="1200" b="1" dirty="0">
                <a:solidFill>
                  <a:schemeClr val="bg1"/>
                </a:solidFill>
                <a:latin typeface="+mn-ea"/>
              </a:rPr>
              <a:t>その他のワークやツールでの自己分析結果 </a:t>
            </a:r>
            <a:r>
              <a:rPr lang="en-US" altLang="ja-JP" sz="1200" b="1" dirty="0">
                <a:solidFill>
                  <a:schemeClr val="bg1"/>
                </a:solidFill>
                <a:latin typeface="+mn-ea"/>
              </a:rPr>
              <a:t>/ </a:t>
            </a:r>
            <a:r>
              <a:rPr lang="ja-JP" altLang="en-US" sz="1200" b="1" dirty="0">
                <a:solidFill>
                  <a:schemeClr val="bg1"/>
                </a:solidFill>
                <a:latin typeface="+mn-ea"/>
              </a:rPr>
              <a:t>周囲の人からの客観的な意見</a:t>
            </a:r>
            <a:endParaRPr lang="en-US" altLang="ja-JP" sz="1200" b="1" dirty="0">
              <a:solidFill>
                <a:schemeClr val="bg1"/>
              </a:solidFill>
              <a:latin typeface="+mn-ea"/>
            </a:endParaRPr>
          </a:p>
        </p:txBody>
      </p:sp>
      <p:sp>
        <p:nvSpPr>
          <p:cNvPr id="36" name="正方形/長方形 35">
            <a:extLst>
              <a:ext uri="{FF2B5EF4-FFF2-40B4-BE49-F238E27FC236}">
                <a16:creationId xmlns:a16="http://schemas.microsoft.com/office/drawing/2014/main" id="{34960631-06BC-BCB5-81E4-DCE22A1E706B}"/>
              </a:ext>
            </a:extLst>
          </p:cNvPr>
          <p:cNvSpPr/>
          <p:nvPr/>
        </p:nvSpPr>
        <p:spPr bwMode="auto">
          <a:xfrm>
            <a:off x="94642" y="5544876"/>
            <a:ext cx="12002716" cy="967195"/>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kumimoji="1" lang="ja-JP" altLang="en-US" sz="1400" dirty="0">
                <a:solidFill>
                  <a:srgbClr val="0070C0"/>
                </a:solidFill>
                <a:latin typeface="+mn-ea"/>
                <a:ea typeface="+mn-ea"/>
              </a:rPr>
              <a:t>・</a:t>
            </a:r>
            <a:r>
              <a:rPr kumimoji="1" lang="en-US" altLang="ja-JP" sz="1400" dirty="0">
                <a:solidFill>
                  <a:srgbClr val="0070C0"/>
                </a:solidFill>
                <a:latin typeface="+mn-ea"/>
                <a:ea typeface="+mn-ea"/>
              </a:rPr>
              <a:t>MBTI</a:t>
            </a:r>
            <a:r>
              <a:rPr kumimoji="1" lang="ja-JP" altLang="en-US" sz="1400" dirty="0">
                <a:solidFill>
                  <a:srgbClr val="0070C0"/>
                </a:solidFill>
                <a:latin typeface="+mn-ea"/>
                <a:ea typeface="+mn-ea"/>
              </a:rPr>
              <a:t>診断⇒</a:t>
            </a:r>
            <a:r>
              <a:rPr kumimoji="1" lang="en-US" altLang="ja-JP" sz="1400" dirty="0">
                <a:solidFill>
                  <a:srgbClr val="0070C0"/>
                </a:solidFill>
                <a:latin typeface="+mn-ea"/>
                <a:ea typeface="+mn-ea"/>
              </a:rPr>
              <a:t>INFP</a:t>
            </a:r>
            <a:r>
              <a:rPr kumimoji="1" lang="ja-JP" altLang="en-US" sz="1400" dirty="0">
                <a:solidFill>
                  <a:srgbClr val="0070C0"/>
                </a:solidFill>
                <a:latin typeface="+mn-ea"/>
                <a:ea typeface="+mn-ea"/>
              </a:rPr>
              <a:t>（仲介者）：高い理想、共感力、自己表現、他の人をサポートする</a:t>
            </a:r>
            <a:endParaRPr kumimoji="1" lang="en-US" altLang="ja-JP" sz="1400" dirty="0">
              <a:solidFill>
                <a:srgbClr val="0070C0"/>
              </a:solidFill>
              <a:latin typeface="+mn-ea"/>
              <a:ea typeface="+mn-ea"/>
            </a:endParaRPr>
          </a:p>
          <a:p>
            <a:r>
              <a:rPr lang="ja-JP" altLang="en-US" sz="1400" dirty="0">
                <a:solidFill>
                  <a:srgbClr val="0070C0"/>
                </a:solidFill>
                <a:latin typeface="+mn-ea"/>
              </a:rPr>
              <a:t>・友人からの評価：いつも優しい、頼りになる</a:t>
            </a:r>
            <a:endParaRPr lang="en-US" altLang="ja-JP" sz="1400" dirty="0">
              <a:solidFill>
                <a:srgbClr val="0070C0"/>
              </a:solidFill>
              <a:latin typeface="+mn-ea"/>
            </a:endParaRPr>
          </a:p>
          <a:p>
            <a:r>
              <a:rPr kumimoji="1" lang="ja-JP" altLang="en-US" sz="1400" dirty="0">
                <a:solidFill>
                  <a:srgbClr val="0070C0"/>
                </a:solidFill>
                <a:latin typeface="+mn-ea"/>
                <a:ea typeface="+mn-ea"/>
              </a:rPr>
              <a:t>・同僚からの評価：親切、サポートしてくれる、言うべきことは言える</a:t>
            </a:r>
            <a:endParaRPr kumimoji="1" lang="en-US" altLang="ja-JP" sz="1400" dirty="0">
              <a:solidFill>
                <a:srgbClr val="0070C0"/>
              </a:solidFill>
              <a:latin typeface="+mn-ea"/>
              <a:ea typeface="+mn-ea"/>
            </a:endParaRPr>
          </a:p>
        </p:txBody>
      </p:sp>
      <p:sp>
        <p:nvSpPr>
          <p:cNvPr id="2" name="テキスト ボックス 1">
            <a:extLst>
              <a:ext uri="{FF2B5EF4-FFF2-40B4-BE49-F238E27FC236}">
                <a16:creationId xmlns:a16="http://schemas.microsoft.com/office/drawing/2014/main" id="{F4176883-DF77-451F-5813-97722D099D26}"/>
              </a:ext>
            </a:extLst>
          </p:cNvPr>
          <p:cNvSpPr txBox="1"/>
          <p:nvPr/>
        </p:nvSpPr>
        <p:spPr>
          <a:xfrm>
            <a:off x="207978" y="266630"/>
            <a:ext cx="7187248" cy="369332"/>
          </a:xfrm>
          <a:prstGeom prst="rect">
            <a:avLst/>
          </a:prstGeom>
          <a:noFill/>
        </p:spPr>
        <p:txBody>
          <a:bodyPr wrap="square" rtlCol="0">
            <a:spAutoFit/>
          </a:bodyPr>
          <a:lstStyle>
            <a:defPPr>
              <a:defRPr lang="en-US"/>
            </a:defPPr>
            <a:lvl1pPr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1pPr>
            <a:lvl2pPr marL="4572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2pPr>
            <a:lvl3pPr marL="9144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3pPr>
            <a:lvl4pPr marL="13716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4pPr>
            <a:lvl5pPr marL="18288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1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1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1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1400" kern="1200">
                <a:solidFill>
                  <a:schemeClr val="tx1"/>
                </a:solidFill>
                <a:latin typeface="Times New Roman" pitchFamily="18" charset="0"/>
                <a:ea typeface="ＭＳ Ｐゴシック" pitchFamily="50" charset="-128"/>
                <a:cs typeface="+mn-cs"/>
              </a:defRPr>
            </a:lvl9pPr>
          </a:lstStyle>
          <a:p>
            <a:r>
              <a:rPr lang="en-US" altLang="ja-JP" sz="1800" b="1" dirty="0">
                <a:solidFill>
                  <a:schemeClr val="tx1">
                    <a:lumMod val="75000"/>
                    <a:lumOff val="25000"/>
                  </a:schemeClr>
                </a:solidFill>
                <a:latin typeface="+mn-ea"/>
                <a:ea typeface="+mn-ea"/>
              </a:rPr>
              <a:t>STEP1</a:t>
            </a:r>
            <a:r>
              <a:rPr lang="ja-JP" altLang="en-US" sz="1800" b="1" dirty="0">
                <a:solidFill>
                  <a:schemeClr val="tx1">
                    <a:lumMod val="75000"/>
                    <a:lumOff val="25000"/>
                  </a:schemeClr>
                </a:solidFill>
                <a:latin typeface="+mn-ea"/>
                <a:ea typeface="+mn-ea"/>
              </a:rPr>
              <a:t>：自己分析で自分の価値観・強み・弱みを理解する</a:t>
            </a:r>
          </a:p>
        </p:txBody>
      </p:sp>
    </p:spTree>
    <p:extLst>
      <p:ext uri="{BB962C8B-B14F-4D97-AF65-F5344CB8AC3E}">
        <p14:creationId xmlns:p14="http://schemas.microsoft.com/office/powerpoint/2010/main" val="3077729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222019-410B-96DC-C8DB-1B20C101C15C}"/>
            </a:ext>
          </a:extLst>
        </p:cNvPr>
        <p:cNvGrpSpPr/>
        <p:nvPr/>
      </p:nvGrpSpPr>
      <p:grpSpPr>
        <a:xfrm>
          <a:off x="0" y="0"/>
          <a:ext cx="0" cy="0"/>
          <a:chOff x="0" y="0"/>
          <a:chExt cx="0" cy="0"/>
        </a:xfrm>
      </p:grpSpPr>
      <p:sp>
        <p:nvSpPr>
          <p:cNvPr id="27" name="正方形/長方形 26">
            <a:extLst>
              <a:ext uri="{FF2B5EF4-FFF2-40B4-BE49-F238E27FC236}">
                <a16:creationId xmlns:a16="http://schemas.microsoft.com/office/drawing/2014/main" id="{734DFC5C-B708-4B5B-46CA-F2640BF15EE5}"/>
              </a:ext>
            </a:extLst>
          </p:cNvPr>
          <p:cNvSpPr/>
          <p:nvPr/>
        </p:nvSpPr>
        <p:spPr bwMode="auto">
          <a:xfrm>
            <a:off x="94642" y="838131"/>
            <a:ext cx="12002716"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ja-JP" altLang="en-US" sz="1200" b="1" dirty="0">
                <a:solidFill>
                  <a:schemeClr val="bg1"/>
                </a:solidFill>
                <a:latin typeface="+mn-ea"/>
              </a:rPr>
              <a:t>長期的に、どのような人になりたいか？　どのような生活、仕事をしていたいか？</a:t>
            </a:r>
            <a:endParaRPr lang="en-US" altLang="ja-JP" sz="1200" b="1" dirty="0">
              <a:solidFill>
                <a:schemeClr val="bg1"/>
              </a:solidFill>
              <a:latin typeface="+mn-ea"/>
            </a:endParaRPr>
          </a:p>
        </p:txBody>
      </p:sp>
      <p:sp>
        <p:nvSpPr>
          <p:cNvPr id="28" name="正方形/長方形 27">
            <a:extLst>
              <a:ext uri="{FF2B5EF4-FFF2-40B4-BE49-F238E27FC236}">
                <a16:creationId xmlns:a16="http://schemas.microsoft.com/office/drawing/2014/main" id="{85B6E189-293A-ED7E-E3A6-907053998143}"/>
              </a:ext>
            </a:extLst>
          </p:cNvPr>
          <p:cNvSpPr/>
          <p:nvPr/>
        </p:nvSpPr>
        <p:spPr bwMode="auto">
          <a:xfrm>
            <a:off x="94642" y="1242535"/>
            <a:ext cx="12002716" cy="1099220"/>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kumimoji="1" lang="en-US" altLang="ja-JP" dirty="0">
              <a:latin typeface="+mn-ea"/>
              <a:ea typeface="+mn-ea"/>
            </a:endParaRPr>
          </a:p>
        </p:txBody>
      </p:sp>
      <p:sp>
        <p:nvSpPr>
          <p:cNvPr id="10" name="正方形/長方形 9">
            <a:extLst>
              <a:ext uri="{FF2B5EF4-FFF2-40B4-BE49-F238E27FC236}">
                <a16:creationId xmlns:a16="http://schemas.microsoft.com/office/drawing/2014/main" id="{8AAAC0ED-4B0B-A1C5-4833-3278C1F3BEF3}"/>
              </a:ext>
            </a:extLst>
          </p:cNvPr>
          <p:cNvSpPr/>
          <p:nvPr/>
        </p:nvSpPr>
        <p:spPr bwMode="auto">
          <a:xfrm>
            <a:off x="94642" y="2781231"/>
            <a:ext cx="3960000"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en-US" altLang="ja-JP" sz="1200" b="1" dirty="0">
                <a:solidFill>
                  <a:schemeClr val="bg1"/>
                </a:solidFill>
                <a:latin typeface="+mn-ea"/>
              </a:rPr>
              <a:t>1</a:t>
            </a:r>
            <a:r>
              <a:rPr lang="ja-JP" altLang="en-US" sz="1200" b="1" dirty="0">
                <a:solidFill>
                  <a:schemeClr val="bg1"/>
                </a:solidFill>
                <a:latin typeface="+mn-ea"/>
              </a:rPr>
              <a:t>年後、どのようになっていたいか？</a:t>
            </a:r>
            <a:endParaRPr lang="en-US" altLang="ja-JP" sz="1200" b="1" dirty="0">
              <a:solidFill>
                <a:schemeClr val="bg1"/>
              </a:solidFill>
              <a:latin typeface="+mn-ea"/>
            </a:endParaRPr>
          </a:p>
        </p:txBody>
      </p:sp>
      <p:sp>
        <p:nvSpPr>
          <p:cNvPr id="7" name="正方形/長方形 6">
            <a:extLst>
              <a:ext uri="{FF2B5EF4-FFF2-40B4-BE49-F238E27FC236}">
                <a16:creationId xmlns:a16="http://schemas.microsoft.com/office/drawing/2014/main" id="{26A5B68F-9A47-F72F-C098-1A1BDA5EFB9B}"/>
              </a:ext>
            </a:extLst>
          </p:cNvPr>
          <p:cNvSpPr/>
          <p:nvPr/>
        </p:nvSpPr>
        <p:spPr bwMode="auto">
          <a:xfrm>
            <a:off x="94642" y="3185635"/>
            <a:ext cx="3960000" cy="1919765"/>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kumimoji="1" lang="en-US" altLang="ja-JP" dirty="0">
              <a:latin typeface="+mn-ea"/>
              <a:ea typeface="+mn-ea"/>
            </a:endParaRPr>
          </a:p>
        </p:txBody>
      </p:sp>
      <p:sp>
        <p:nvSpPr>
          <p:cNvPr id="11" name="正方形/長方形 10">
            <a:extLst>
              <a:ext uri="{FF2B5EF4-FFF2-40B4-BE49-F238E27FC236}">
                <a16:creationId xmlns:a16="http://schemas.microsoft.com/office/drawing/2014/main" id="{5E939360-5106-4F21-65D6-F91CDAE8BEDC}"/>
              </a:ext>
            </a:extLst>
          </p:cNvPr>
          <p:cNvSpPr/>
          <p:nvPr/>
        </p:nvSpPr>
        <p:spPr bwMode="auto">
          <a:xfrm>
            <a:off x="4116002" y="2781231"/>
            <a:ext cx="3960000"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en-US" altLang="ja-JP" sz="1200" b="1" dirty="0">
                <a:solidFill>
                  <a:schemeClr val="bg1"/>
                </a:solidFill>
                <a:latin typeface="+mn-ea"/>
              </a:rPr>
              <a:t>3</a:t>
            </a:r>
            <a:r>
              <a:rPr lang="ja-JP" altLang="en-US" sz="1200" b="1" dirty="0">
                <a:solidFill>
                  <a:schemeClr val="bg1"/>
                </a:solidFill>
                <a:latin typeface="+mn-ea"/>
              </a:rPr>
              <a:t>年後、どのようになっていたいか？</a:t>
            </a:r>
            <a:endParaRPr lang="en-US" altLang="ja-JP" sz="1200" b="1" dirty="0">
              <a:solidFill>
                <a:schemeClr val="bg1"/>
              </a:solidFill>
              <a:latin typeface="+mn-ea"/>
            </a:endParaRPr>
          </a:p>
        </p:txBody>
      </p:sp>
      <p:sp>
        <p:nvSpPr>
          <p:cNvPr id="14" name="正方形/長方形 13">
            <a:extLst>
              <a:ext uri="{FF2B5EF4-FFF2-40B4-BE49-F238E27FC236}">
                <a16:creationId xmlns:a16="http://schemas.microsoft.com/office/drawing/2014/main" id="{DF328B9A-DB83-8A3D-BBA0-0AD7A866B742}"/>
              </a:ext>
            </a:extLst>
          </p:cNvPr>
          <p:cNvSpPr/>
          <p:nvPr/>
        </p:nvSpPr>
        <p:spPr bwMode="auto">
          <a:xfrm>
            <a:off x="4116002" y="3185635"/>
            <a:ext cx="3960000" cy="1919765"/>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kumimoji="1" lang="en-US" altLang="ja-JP" dirty="0">
              <a:latin typeface="+mn-ea"/>
              <a:ea typeface="+mn-ea"/>
            </a:endParaRPr>
          </a:p>
        </p:txBody>
      </p:sp>
      <p:sp>
        <p:nvSpPr>
          <p:cNvPr id="17" name="正方形/長方形 16">
            <a:extLst>
              <a:ext uri="{FF2B5EF4-FFF2-40B4-BE49-F238E27FC236}">
                <a16:creationId xmlns:a16="http://schemas.microsoft.com/office/drawing/2014/main" id="{89FCEB20-FEFB-CC18-A017-C168CE2EEDB9}"/>
              </a:ext>
            </a:extLst>
          </p:cNvPr>
          <p:cNvSpPr/>
          <p:nvPr/>
        </p:nvSpPr>
        <p:spPr bwMode="auto">
          <a:xfrm>
            <a:off x="8137360" y="2781231"/>
            <a:ext cx="3960000"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en-US" altLang="ja-JP" sz="1200" b="1" dirty="0">
                <a:solidFill>
                  <a:schemeClr val="bg1"/>
                </a:solidFill>
                <a:latin typeface="+mn-ea"/>
              </a:rPr>
              <a:t>5</a:t>
            </a:r>
            <a:r>
              <a:rPr lang="ja-JP" altLang="en-US" sz="1200" b="1" dirty="0">
                <a:solidFill>
                  <a:schemeClr val="bg1"/>
                </a:solidFill>
                <a:latin typeface="+mn-ea"/>
              </a:rPr>
              <a:t>年後、どのようになっていたいか？</a:t>
            </a:r>
            <a:endParaRPr lang="en-US" altLang="ja-JP" sz="1200" b="1" dirty="0">
              <a:solidFill>
                <a:schemeClr val="bg1"/>
              </a:solidFill>
              <a:latin typeface="+mn-ea"/>
            </a:endParaRPr>
          </a:p>
        </p:txBody>
      </p:sp>
      <p:sp>
        <p:nvSpPr>
          <p:cNvPr id="20" name="正方形/長方形 19">
            <a:extLst>
              <a:ext uri="{FF2B5EF4-FFF2-40B4-BE49-F238E27FC236}">
                <a16:creationId xmlns:a16="http://schemas.microsoft.com/office/drawing/2014/main" id="{49723D0D-D866-E942-7A2B-EC6B5812F9BD}"/>
              </a:ext>
            </a:extLst>
          </p:cNvPr>
          <p:cNvSpPr/>
          <p:nvPr/>
        </p:nvSpPr>
        <p:spPr bwMode="auto">
          <a:xfrm>
            <a:off x="8137360" y="3185635"/>
            <a:ext cx="3960000" cy="1919765"/>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kumimoji="1" lang="en-US" altLang="ja-JP" dirty="0">
              <a:latin typeface="+mn-ea"/>
              <a:ea typeface="+mn-ea"/>
            </a:endParaRPr>
          </a:p>
        </p:txBody>
      </p:sp>
      <p:sp>
        <p:nvSpPr>
          <p:cNvPr id="36" name="正方形/長方形 35">
            <a:extLst>
              <a:ext uri="{FF2B5EF4-FFF2-40B4-BE49-F238E27FC236}">
                <a16:creationId xmlns:a16="http://schemas.microsoft.com/office/drawing/2014/main" id="{12E6CEA5-B6F7-921E-9D81-F8473284D66E}"/>
              </a:ext>
            </a:extLst>
          </p:cNvPr>
          <p:cNvSpPr/>
          <p:nvPr/>
        </p:nvSpPr>
        <p:spPr bwMode="auto">
          <a:xfrm>
            <a:off x="94642" y="5544876"/>
            <a:ext cx="12002716" cy="967195"/>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kumimoji="1" lang="en-US" altLang="ja-JP" dirty="0">
              <a:latin typeface="+mn-ea"/>
              <a:ea typeface="+mn-ea"/>
            </a:endParaRPr>
          </a:p>
        </p:txBody>
      </p:sp>
      <p:sp>
        <p:nvSpPr>
          <p:cNvPr id="37" name="二等辺三角形 36">
            <a:extLst>
              <a:ext uri="{FF2B5EF4-FFF2-40B4-BE49-F238E27FC236}">
                <a16:creationId xmlns:a16="http://schemas.microsoft.com/office/drawing/2014/main" id="{BD8EE81D-E170-C9AF-91D9-3AAF4128FC31}"/>
              </a:ext>
            </a:extLst>
          </p:cNvPr>
          <p:cNvSpPr/>
          <p:nvPr/>
        </p:nvSpPr>
        <p:spPr>
          <a:xfrm rot="10800000">
            <a:off x="3162300" y="2429521"/>
            <a:ext cx="5867400" cy="263944"/>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正方形/長方形 37">
            <a:extLst>
              <a:ext uri="{FF2B5EF4-FFF2-40B4-BE49-F238E27FC236}">
                <a16:creationId xmlns:a16="http://schemas.microsoft.com/office/drawing/2014/main" id="{31805988-2DDE-8FC0-1F9E-8CD61A38BF56}"/>
              </a:ext>
            </a:extLst>
          </p:cNvPr>
          <p:cNvSpPr/>
          <p:nvPr/>
        </p:nvSpPr>
        <p:spPr bwMode="auto">
          <a:xfrm>
            <a:off x="94642" y="5140472"/>
            <a:ext cx="12002716"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ja-JP" altLang="en-US" sz="1200" b="1" dirty="0">
                <a:solidFill>
                  <a:schemeClr val="bg1"/>
                </a:solidFill>
                <a:latin typeface="+mn-ea"/>
              </a:rPr>
              <a:t>なぜ、このようなビジョンを描いたのか？　（背景、きっかけ、想いなど）</a:t>
            </a:r>
            <a:endParaRPr lang="en-US" altLang="ja-JP" sz="1200" b="1" dirty="0">
              <a:solidFill>
                <a:schemeClr val="bg1"/>
              </a:solidFill>
              <a:latin typeface="+mn-ea"/>
            </a:endParaRPr>
          </a:p>
        </p:txBody>
      </p:sp>
      <p:sp>
        <p:nvSpPr>
          <p:cNvPr id="39" name="テキスト ボックス 38">
            <a:extLst>
              <a:ext uri="{FF2B5EF4-FFF2-40B4-BE49-F238E27FC236}">
                <a16:creationId xmlns:a16="http://schemas.microsoft.com/office/drawing/2014/main" id="{24EA5483-BEA2-8D4F-E204-F953DD4EEBEA}"/>
              </a:ext>
            </a:extLst>
          </p:cNvPr>
          <p:cNvSpPr txBox="1"/>
          <p:nvPr/>
        </p:nvSpPr>
        <p:spPr>
          <a:xfrm>
            <a:off x="207978" y="266630"/>
            <a:ext cx="7187248" cy="369332"/>
          </a:xfrm>
          <a:prstGeom prst="rect">
            <a:avLst/>
          </a:prstGeom>
          <a:noFill/>
        </p:spPr>
        <p:txBody>
          <a:bodyPr wrap="square" rtlCol="0">
            <a:spAutoFit/>
          </a:bodyPr>
          <a:lstStyle>
            <a:defPPr>
              <a:defRPr lang="en-US"/>
            </a:defPPr>
            <a:lvl1pPr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1pPr>
            <a:lvl2pPr marL="4572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2pPr>
            <a:lvl3pPr marL="9144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3pPr>
            <a:lvl4pPr marL="13716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4pPr>
            <a:lvl5pPr marL="18288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1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1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1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1400" kern="1200">
                <a:solidFill>
                  <a:schemeClr val="tx1"/>
                </a:solidFill>
                <a:latin typeface="Times New Roman" pitchFamily="18" charset="0"/>
                <a:ea typeface="ＭＳ Ｐゴシック" pitchFamily="50" charset="-128"/>
                <a:cs typeface="+mn-cs"/>
              </a:defRPr>
            </a:lvl9pPr>
          </a:lstStyle>
          <a:p>
            <a:r>
              <a:rPr lang="en-US" altLang="ja-JP" sz="1800" b="1" dirty="0">
                <a:solidFill>
                  <a:schemeClr val="tx1">
                    <a:lumMod val="75000"/>
                    <a:lumOff val="25000"/>
                  </a:schemeClr>
                </a:solidFill>
                <a:latin typeface="+mn-ea"/>
                <a:ea typeface="+mn-ea"/>
              </a:rPr>
              <a:t>STEP2</a:t>
            </a:r>
            <a:r>
              <a:rPr lang="ja-JP" altLang="en-US" sz="1800" b="1" dirty="0">
                <a:solidFill>
                  <a:schemeClr val="tx1">
                    <a:lumMod val="75000"/>
                    <a:lumOff val="25000"/>
                  </a:schemeClr>
                </a:solidFill>
                <a:latin typeface="+mn-ea"/>
                <a:ea typeface="+mn-ea"/>
              </a:rPr>
              <a:t>：理想のキャリアビジョンを描く</a:t>
            </a:r>
          </a:p>
        </p:txBody>
      </p:sp>
    </p:spTree>
    <p:extLst>
      <p:ext uri="{BB962C8B-B14F-4D97-AF65-F5344CB8AC3E}">
        <p14:creationId xmlns:p14="http://schemas.microsoft.com/office/powerpoint/2010/main" val="2828324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EBB438-BDC0-8D6D-B564-F4B7D2DF4B63}"/>
            </a:ext>
          </a:extLst>
        </p:cNvPr>
        <p:cNvGrpSpPr/>
        <p:nvPr/>
      </p:nvGrpSpPr>
      <p:grpSpPr>
        <a:xfrm>
          <a:off x="0" y="0"/>
          <a:ext cx="0" cy="0"/>
          <a:chOff x="0" y="0"/>
          <a:chExt cx="0" cy="0"/>
        </a:xfrm>
      </p:grpSpPr>
      <p:sp>
        <p:nvSpPr>
          <p:cNvPr id="27" name="正方形/長方形 26">
            <a:extLst>
              <a:ext uri="{FF2B5EF4-FFF2-40B4-BE49-F238E27FC236}">
                <a16:creationId xmlns:a16="http://schemas.microsoft.com/office/drawing/2014/main" id="{7CCA5767-701C-E737-1E73-C134988466E8}"/>
              </a:ext>
            </a:extLst>
          </p:cNvPr>
          <p:cNvSpPr/>
          <p:nvPr/>
        </p:nvSpPr>
        <p:spPr bwMode="auto">
          <a:xfrm>
            <a:off x="94642" y="838131"/>
            <a:ext cx="12002716"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ja-JP" altLang="en-US" sz="1200" b="1" dirty="0">
                <a:solidFill>
                  <a:schemeClr val="bg1"/>
                </a:solidFill>
                <a:latin typeface="+mn-ea"/>
              </a:rPr>
              <a:t>長期的に、どのような人になりたいか？　どのような生活、仕事をしていたいか？</a:t>
            </a:r>
            <a:endParaRPr lang="en-US" altLang="ja-JP" sz="1200" b="1" dirty="0">
              <a:solidFill>
                <a:schemeClr val="bg1"/>
              </a:solidFill>
              <a:latin typeface="+mn-ea"/>
            </a:endParaRPr>
          </a:p>
        </p:txBody>
      </p:sp>
      <p:sp>
        <p:nvSpPr>
          <p:cNvPr id="28" name="正方形/長方形 27">
            <a:extLst>
              <a:ext uri="{FF2B5EF4-FFF2-40B4-BE49-F238E27FC236}">
                <a16:creationId xmlns:a16="http://schemas.microsoft.com/office/drawing/2014/main" id="{28CBA0DB-D420-FF74-E142-1C5D378BEA4C}"/>
              </a:ext>
            </a:extLst>
          </p:cNvPr>
          <p:cNvSpPr/>
          <p:nvPr/>
        </p:nvSpPr>
        <p:spPr bwMode="auto">
          <a:xfrm>
            <a:off x="94642" y="1242535"/>
            <a:ext cx="12002716" cy="1099220"/>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2" rtlCol="0" anchor="t" anchorCtr="0" compatLnSpc="1">
            <a:prstTxWarp prst="textNoShape">
              <a:avLst/>
            </a:prstTxWarp>
          </a:bodyPr>
          <a:lstStyle/>
          <a:p>
            <a:r>
              <a:rPr kumimoji="1" lang="ja-JP" altLang="en-US" sz="1400" dirty="0">
                <a:solidFill>
                  <a:srgbClr val="0070C0"/>
                </a:solidFill>
                <a:latin typeface="+mn-ea"/>
                <a:ea typeface="+mn-ea"/>
              </a:rPr>
              <a:t>・自分らしくいられる仕事がしたい</a:t>
            </a:r>
            <a:endParaRPr kumimoji="1" lang="en-US" altLang="ja-JP" sz="1400" dirty="0">
              <a:solidFill>
                <a:srgbClr val="0070C0"/>
              </a:solidFill>
              <a:latin typeface="+mn-ea"/>
              <a:ea typeface="+mn-ea"/>
            </a:endParaRPr>
          </a:p>
          <a:p>
            <a:r>
              <a:rPr lang="ja-JP" altLang="en-US" sz="1400" dirty="0">
                <a:solidFill>
                  <a:srgbClr val="0070C0"/>
                </a:solidFill>
                <a:latin typeface="+mn-ea"/>
              </a:rPr>
              <a:t>・仕事を楽しみたい</a:t>
            </a:r>
            <a:endParaRPr lang="en-US" altLang="ja-JP" sz="1400" dirty="0">
              <a:solidFill>
                <a:srgbClr val="0070C0"/>
              </a:solidFill>
              <a:latin typeface="+mn-ea"/>
            </a:endParaRPr>
          </a:p>
          <a:p>
            <a:r>
              <a:rPr kumimoji="1" lang="ja-JP" altLang="en-US" sz="1400" dirty="0">
                <a:solidFill>
                  <a:srgbClr val="0070C0"/>
                </a:solidFill>
                <a:latin typeface="+mn-ea"/>
                <a:ea typeface="+mn-ea"/>
              </a:rPr>
              <a:t>・家庭と仕事を上手く両立していきたい</a:t>
            </a:r>
            <a:endParaRPr kumimoji="1" lang="en-US" altLang="ja-JP" sz="1400" dirty="0">
              <a:solidFill>
                <a:srgbClr val="0070C0"/>
              </a:solidFill>
              <a:latin typeface="+mn-ea"/>
              <a:ea typeface="+mn-ea"/>
            </a:endParaRPr>
          </a:p>
          <a:p>
            <a:endParaRPr lang="en-US" altLang="ja-JP" sz="1400" dirty="0">
              <a:solidFill>
                <a:srgbClr val="0070C0"/>
              </a:solidFill>
              <a:latin typeface="+mn-ea"/>
            </a:endParaRPr>
          </a:p>
          <a:p>
            <a:r>
              <a:rPr lang="ja-JP" altLang="en-US" sz="1400" dirty="0">
                <a:solidFill>
                  <a:srgbClr val="0070C0"/>
                </a:solidFill>
                <a:latin typeface="+mn-ea"/>
              </a:rPr>
              <a:t>・自分の感性を活かして、手に職をつけたい</a:t>
            </a:r>
            <a:endParaRPr lang="en-US" altLang="ja-JP" sz="1400" dirty="0">
              <a:solidFill>
                <a:srgbClr val="0070C0"/>
              </a:solidFill>
              <a:latin typeface="+mn-ea"/>
            </a:endParaRPr>
          </a:p>
          <a:p>
            <a:r>
              <a:rPr kumimoji="1" lang="ja-JP" altLang="en-US" sz="1400" dirty="0">
                <a:solidFill>
                  <a:srgbClr val="0070C0"/>
                </a:solidFill>
                <a:latin typeface="+mn-ea"/>
                <a:ea typeface="+mn-ea"/>
              </a:rPr>
              <a:t>・副業などもチャレンジしてみたい</a:t>
            </a:r>
            <a:endParaRPr kumimoji="1" lang="en-US" altLang="ja-JP" sz="1400" dirty="0">
              <a:solidFill>
                <a:srgbClr val="0070C0"/>
              </a:solidFill>
              <a:latin typeface="+mn-ea"/>
              <a:ea typeface="+mn-ea"/>
            </a:endParaRPr>
          </a:p>
          <a:p>
            <a:r>
              <a:rPr lang="ja-JP" altLang="en-US" sz="1400" dirty="0">
                <a:solidFill>
                  <a:srgbClr val="0070C0"/>
                </a:solidFill>
                <a:latin typeface="+mn-ea"/>
              </a:rPr>
              <a:t>・精神的にも金銭的にも余裕のある暮らしをしていきたい</a:t>
            </a:r>
            <a:endParaRPr lang="en-US" altLang="ja-JP" sz="1400" dirty="0">
              <a:solidFill>
                <a:srgbClr val="0070C0"/>
              </a:solidFill>
              <a:latin typeface="+mn-ea"/>
            </a:endParaRPr>
          </a:p>
          <a:p>
            <a:endParaRPr kumimoji="1" lang="en-US" altLang="ja-JP" sz="1400" dirty="0">
              <a:solidFill>
                <a:srgbClr val="0070C0"/>
              </a:solidFill>
              <a:latin typeface="+mn-ea"/>
              <a:ea typeface="+mn-ea"/>
            </a:endParaRPr>
          </a:p>
        </p:txBody>
      </p:sp>
      <p:sp>
        <p:nvSpPr>
          <p:cNvPr id="10" name="正方形/長方形 9">
            <a:extLst>
              <a:ext uri="{FF2B5EF4-FFF2-40B4-BE49-F238E27FC236}">
                <a16:creationId xmlns:a16="http://schemas.microsoft.com/office/drawing/2014/main" id="{0DB6E1AF-9CEF-4873-0E92-8FD651BA8AE5}"/>
              </a:ext>
            </a:extLst>
          </p:cNvPr>
          <p:cNvSpPr/>
          <p:nvPr/>
        </p:nvSpPr>
        <p:spPr bwMode="auto">
          <a:xfrm>
            <a:off x="94642" y="2781231"/>
            <a:ext cx="3960000"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en-US" altLang="ja-JP" sz="1200" b="1" dirty="0">
                <a:solidFill>
                  <a:schemeClr val="bg1"/>
                </a:solidFill>
                <a:latin typeface="+mn-ea"/>
              </a:rPr>
              <a:t>1</a:t>
            </a:r>
            <a:r>
              <a:rPr lang="ja-JP" altLang="en-US" sz="1200" b="1" dirty="0">
                <a:solidFill>
                  <a:schemeClr val="bg1"/>
                </a:solidFill>
                <a:latin typeface="+mn-ea"/>
              </a:rPr>
              <a:t>年後、どのようになっていたいか？</a:t>
            </a:r>
            <a:endParaRPr lang="en-US" altLang="ja-JP" sz="1200" b="1" dirty="0">
              <a:solidFill>
                <a:schemeClr val="bg1"/>
              </a:solidFill>
              <a:latin typeface="+mn-ea"/>
            </a:endParaRPr>
          </a:p>
        </p:txBody>
      </p:sp>
      <p:sp>
        <p:nvSpPr>
          <p:cNvPr id="7" name="正方形/長方形 6">
            <a:extLst>
              <a:ext uri="{FF2B5EF4-FFF2-40B4-BE49-F238E27FC236}">
                <a16:creationId xmlns:a16="http://schemas.microsoft.com/office/drawing/2014/main" id="{4F7587FC-AB97-02A1-6C8A-52E57914CE44}"/>
              </a:ext>
            </a:extLst>
          </p:cNvPr>
          <p:cNvSpPr/>
          <p:nvPr/>
        </p:nvSpPr>
        <p:spPr bwMode="auto">
          <a:xfrm>
            <a:off x="94642" y="3185635"/>
            <a:ext cx="3960000" cy="1919765"/>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kumimoji="1" lang="ja-JP" altLang="en-US" sz="1400" dirty="0">
                <a:solidFill>
                  <a:srgbClr val="0070C0"/>
                </a:solidFill>
                <a:latin typeface="+mn-ea"/>
                <a:ea typeface="+mn-ea"/>
              </a:rPr>
              <a:t>・まずは現職で成果を出す</a:t>
            </a:r>
            <a:endParaRPr kumimoji="1" lang="en-US" altLang="ja-JP" sz="1400" dirty="0">
              <a:solidFill>
                <a:srgbClr val="0070C0"/>
              </a:solidFill>
              <a:latin typeface="+mn-ea"/>
              <a:ea typeface="+mn-ea"/>
            </a:endParaRPr>
          </a:p>
          <a:p>
            <a:r>
              <a:rPr lang="ja-JP" altLang="en-US" sz="1400" dirty="0">
                <a:solidFill>
                  <a:srgbClr val="0070C0"/>
                </a:solidFill>
                <a:latin typeface="+mn-ea"/>
              </a:rPr>
              <a:t>・自己分析や内省を通じて、今後のキャリアや</a:t>
            </a:r>
            <a:endParaRPr lang="en-US" altLang="ja-JP" sz="1400" dirty="0">
              <a:solidFill>
                <a:srgbClr val="0070C0"/>
              </a:solidFill>
              <a:latin typeface="+mn-ea"/>
            </a:endParaRPr>
          </a:p>
          <a:p>
            <a:r>
              <a:rPr lang="ja-JP" altLang="en-US" sz="1400" dirty="0">
                <a:solidFill>
                  <a:srgbClr val="0070C0"/>
                </a:solidFill>
                <a:latin typeface="+mn-ea"/>
              </a:rPr>
              <a:t>　やりたいことについてじっくり考えたい</a:t>
            </a:r>
            <a:endParaRPr lang="en-US" altLang="ja-JP" sz="1400" dirty="0">
              <a:solidFill>
                <a:srgbClr val="0070C0"/>
              </a:solidFill>
              <a:latin typeface="+mn-ea"/>
            </a:endParaRPr>
          </a:p>
          <a:p>
            <a:r>
              <a:rPr kumimoji="1" lang="ja-JP" altLang="en-US" sz="1400" dirty="0">
                <a:solidFill>
                  <a:srgbClr val="0070C0"/>
                </a:solidFill>
                <a:latin typeface="+mn-ea"/>
                <a:ea typeface="+mn-ea"/>
              </a:rPr>
              <a:t>・苦手な論理的思考力やプレゼンテーション力</a:t>
            </a:r>
            <a:endParaRPr kumimoji="1" lang="en-US" altLang="ja-JP" sz="1400" dirty="0">
              <a:solidFill>
                <a:srgbClr val="0070C0"/>
              </a:solidFill>
              <a:latin typeface="+mn-ea"/>
              <a:ea typeface="+mn-ea"/>
            </a:endParaRPr>
          </a:p>
          <a:p>
            <a:r>
              <a:rPr lang="ja-JP" altLang="en-US" sz="1400" dirty="0">
                <a:solidFill>
                  <a:srgbClr val="0070C0"/>
                </a:solidFill>
                <a:latin typeface="+mn-ea"/>
              </a:rPr>
              <a:t>　を鍛えたい</a:t>
            </a:r>
            <a:endParaRPr lang="en-US" altLang="ja-JP" sz="1400" dirty="0">
              <a:solidFill>
                <a:srgbClr val="0070C0"/>
              </a:solidFill>
              <a:latin typeface="+mn-ea"/>
            </a:endParaRPr>
          </a:p>
          <a:p>
            <a:r>
              <a:rPr lang="ja-JP" altLang="en-US" sz="1400" dirty="0">
                <a:solidFill>
                  <a:srgbClr val="0070C0"/>
                </a:solidFill>
                <a:latin typeface="+mn-ea"/>
              </a:rPr>
              <a:t>・スキルアップにつながる資格を調べて</a:t>
            </a:r>
            <a:endParaRPr lang="en-US" altLang="ja-JP" sz="1400" dirty="0">
              <a:solidFill>
                <a:srgbClr val="0070C0"/>
              </a:solidFill>
              <a:latin typeface="+mn-ea"/>
            </a:endParaRPr>
          </a:p>
          <a:p>
            <a:r>
              <a:rPr lang="ja-JP" altLang="en-US" sz="1400" dirty="0">
                <a:solidFill>
                  <a:srgbClr val="0070C0"/>
                </a:solidFill>
                <a:latin typeface="+mn-ea"/>
              </a:rPr>
              <a:t>　取得したい</a:t>
            </a:r>
            <a:endParaRPr lang="en-US" altLang="ja-JP" sz="1400" dirty="0">
              <a:solidFill>
                <a:srgbClr val="0070C0"/>
              </a:solidFill>
              <a:latin typeface="+mn-ea"/>
            </a:endParaRPr>
          </a:p>
        </p:txBody>
      </p:sp>
      <p:sp>
        <p:nvSpPr>
          <p:cNvPr id="11" name="正方形/長方形 10">
            <a:extLst>
              <a:ext uri="{FF2B5EF4-FFF2-40B4-BE49-F238E27FC236}">
                <a16:creationId xmlns:a16="http://schemas.microsoft.com/office/drawing/2014/main" id="{4B416F4A-7ABF-2072-B4BC-63FCFA17B30C}"/>
              </a:ext>
            </a:extLst>
          </p:cNvPr>
          <p:cNvSpPr/>
          <p:nvPr/>
        </p:nvSpPr>
        <p:spPr bwMode="auto">
          <a:xfrm>
            <a:off x="4116002" y="2781231"/>
            <a:ext cx="3960000"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en-US" altLang="ja-JP" sz="1200" b="1" dirty="0">
                <a:solidFill>
                  <a:schemeClr val="bg1"/>
                </a:solidFill>
                <a:latin typeface="+mn-ea"/>
              </a:rPr>
              <a:t>3</a:t>
            </a:r>
            <a:r>
              <a:rPr lang="ja-JP" altLang="en-US" sz="1200" b="1" dirty="0">
                <a:solidFill>
                  <a:schemeClr val="bg1"/>
                </a:solidFill>
                <a:latin typeface="+mn-ea"/>
              </a:rPr>
              <a:t>年後、どのようになっていたいか？</a:t>
            </a:r>
            <a:endParaRPr lang="en-US" altLang="ja-JP" sz="1200" b="1" dirty="0">
              <a:solidFill>
                <a:schemeClr val="bg1"/>
              </a:solidFill>
              <a:latin typeface="+mn-ea"/>
            </a:endParaRPr>
          </a:p>
        </p:txBody>
      </p:sp>
      <p:sp>
        <p:nvSpPr>
          <p:cNvPr id="14" name="正方形/長方形 13">
            <a:extLst>
              <a:ext uri="{FF2B5EF4-FFF2-40B4-BE49-F238E27FC236}">
                <a16:creationId xmlns:a16="http://schemas.microsoft.com/office/drawing/2014/main" id="{829AE4C5-1B79-9F23-D114-69658AC940DB}"/>
              </a:ext>
            </a:extLst>
          </p:cNvPr>
          <p:cNvSpPr/>
          <p:nvPr/>
        </p:nvSpPr>
        <p:spPr bwMode="auto">
          <a:xfrm>
            <a:off x="4116002" y="3185635"/>
            <a:ext cx="3960000" cy="1919765"/>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kumimoji="1" lang="ja-JP" altLang="en-US" sz="1400" dirty="0">
                <a:solidFill>
                  <a:srgbClr val="0070C0"/>
                </a:solidFill>
                <a:latin typeface="+mn-ea"/>
                <a:ea typeface="+mn-ea"/>
              </a:rPr>
              <a:t>・今の職</a:t>
            </a:r>
            <a:r>
              <a:rPr lang="ja-JP" altLang="en-US" sz="1400" dirty="0">
                <a:solidFill>
                  <a:srgbClr val="0070C0"/>
                </a:solidFill>
                <a:latin typeface="+mn-ea"/>
              </a:rPr>
              <a:t>種以外の仕事にもチャレンジして</a:t>
            </a:r>
            <a:endParaRPr lang="en-US" altLang="ja-JP" sz="1400" dirty="0">
              <a:solidFill>
                <a:srgbClr val="0070C0"/>
              </a:solidFill>
              <a:latin typeface="+mn-ea"/>
            </a:endParaRPr>
          </a:p>
          <a:p>
            <a:r>
              <a:rPr kumimoji="1" lang="ja-JP" altLang="en-US" sz="1400" dirty="0">
                <a:solidFill>
                  <a:srgbClr val="0070C0"/>
                </a:solidFill>
                <a:latin typeface="+mn-ea"/>
                <a:ea typeface="+mn-ea"/>
              </a:rPr>
              <a:t>　キャリアの幅を拡げたい（人事など）</a:t>
            </a:r>
            <a:endParaRPr kumimoji="1" lang="en-US" altLang="ja-JP" sz="1400" dirty="0">
              <a:solidFill>
                <a:srgbClr val="0070C0"/>
              </a:solidFill>
              <a:latin typeface="+mn-ea"/>
              <a:ea typeface="+mn-ea"/>
            </a:endParaRPr>
          </a:p>
          <a:p>
            <a:r>
              <a:rPr lang="ja-JP" altLang="en-US" sz="1400" dirty="0">
                <a:solidFill>
                  <a:srgbClr val="0070C0"/>
                </a:solidFill>
                <a:latin typeface="+mn-ea"/>
              </a:rPr>
              <a:t>・自分のやりたいことや興味のある仕事を</a:t>
            </a:r>
            <a:endParaRPr lang="en-US" altLang="ja-JP" sz="1400" dirty="0">
              <a:solidFill>
                <a:srgbClr val="0070C0"/>
              </a:solidFill>
              <a:latin typeface="+mn-ea"/>
            </a:endParaRPr>
          </a:p>
          <a:p>
            <a:r>
              <a:rPr kumimoji="1" lang="ja-JP" altLang="en-US" sz="1400" dirty="0">
                <a:solidFill>
                  <a:srgbClr val="0070C0"/>
                </a:solidFill>
                <a:latin typeface="+mn-ea"/>
                <a:ea typeface="+mn-ea"/>
              </a:rPr>
              <a:t>　ある程度明確にしたい</a:t>
            </a:r>
            <a:endParaRPr kumimoji="1" lang="en-US" altLang="ja-JP" sz="1400" dirty="0">
              <a:solidFill>
                <a:srgbClr val="0070C0"/>
              </a:solidFill>
              <a:latin typeface="+mn-ea"/>
              <a:ea typeface="+mn-ea"/>
            </a:endParaRPr>
          </a:p>
          <a:p>
            <a:r>
              <a:rPr lang="ja-JP" altLang="en-US" sz="1400" dirty="0">
                <a:solidFill>
                  <a:srgbClr val="0070C0"/>
                </a:solidFill>
                <a:latin typeface="+mn-ea"/>
              </a:rPr>
              <a:t>・仕事以外に興味のある資格なども取得したい</a:t>
            </a:r>
            <a:endParaRPr lang="en-US" altLang="ja-JP" sz="1400" dirty="0">
              <a:solidFill>
                <a:srgbClr val="0070C0"/>
              </a:solidFill>
              <a:latin typeface="+mn-ea"/>
            </a:endParaRPr>
          </a:p>
          <a:p>
            <a:r>
              <a:rPr lang="ja-JP" altLang="en-US" sz="1400" dirty="0">
                <a:solidFill>
                  <a:srgbClr val="0070C0"/>
                </a:solidFill>
                <a:latin typeface="+mn-ea"/>
              </a:rPr>
              <a:t>・年収は●●●万円くらい稼ぎたい</a:t>
            </a:r>
            <a:endParaRPr lang="en-US" altLang="ja-JP" sz="1400" dirty="0">
              <a:solidFill>
                <a:srgbClr val="0070C0"/>
              </a:solidFill>
              <a:latin typeface="+mn-ea"/>
            </a:endParaRPr>
          </a:p>
          <a:p>
            <a:r>
              <a:rPr lang="ja-JP" altLang="en-US" sz="1400" dirty="0">
                <a:solidFill>
                  <a:srgbClr val="0070C0"/>
                </a:solidFill>
                <a:latin typeface="+mn-ea"/>
              </a:rPr>
              <a:t>・結婚していたい</a:t>
            </a:r>
            <a:endParaRPr lang="en-US" altLang="ja-JP" sz="1400" dirty="0">
              <a:solidFill>
                <a:srgbClr val="0070C0"/>
              </a:solidFill>
              <a:latin typeface="+mn-ea"/>
            </a:endParaRPr>
          </a:p>
          <a:p>
            <a:endParaRPr lang="en-US" altLang="ja-JP" sz="1400" dirty="0">
              <a:solidFill>
                <a:srgbClr val="0070C0"/>
              </a:solidFill>
              <a:latin typeface="+mn-ea"/>
            </a:endParaRPr>
          </a:p>
        </p:txBody>
      </p:sp>
      <p:sp>
        <p:nvSpPr>
          <p:cNvPr id="17" name="正方形/長方形 16">
            <a:extLst>
              <a:ext uri="{FF2B5EF4-FFF2-40B4-BE49-F238E27FC236}">
                <a16:creationId xmlns:a16="http://schemas.microsoft.com/office/drawing/2014/main" id="{9A8ED69A-2DF8-570E-01B6-260CA8A88EFE}"/>
              </a:ext>
            </a:extLst>
          </p:cNvPr>
          <p:cNvSpPr/>
          <p:nvPr/>
        </p:nvSpPr>
        <p:spPr bwMode="auto">
          <a:xfrm>
            <a:off x="8137360" y="2781231"/>
            <a:ext cx="3960000"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en-US" altLang="ja-JP" sz="1200" b="1" dirty="0">
                <a:solidFill>
                  <a:schemeClr val="bg1"/>
                </a:solidFill>
                <a:latin typeface="+mn-ea"/>
              </a:rPr>
              <a:t>5</a:t>
            </a:r>
            <a:r>
              <a:rPr lang="ja-JP" altLang="en-US" sz="1200" b="1" dirty="0">
                <a:solidFill>
                  <a:schemeClr val="bg1"/>
                </a:solidFill>
                <a:latin typeface="+mn-ea"/>
              </a:rPr>
              <a:t>年後、どのようになっていたいか？</a:t>
            </a:r>
            <a:endParaRPr lang="en-US" altLang="ja-JP" sz="1200" b="1" dirty="0">
              <a:solidFill>
                <a:schemeClr val="bg1"/>
              </a:solidFill>
              <a:latin typeface="+mn-ea"/>
            </a:endParaRPr>
          </a:p>
        </p:txBody>
      </p:sp>
      <p:sp>
        <p:nvSpPr>
          <p:cNvPr id="20" name="正方形/長方形 19">
            <a:extLst>
              <a:ext uri="{FF2B5EF4-FFF2-40B4-BE49-F238E27FC236}">
                <a16:creationId xmlns:a16="http://schemas.microsoft.com/office/drawing/2014/main" id="{BF0E1DEE-731B-C253-3475-AF099BB8ABDE}"/>
              </a:ext>
            </a:extLst>
          </p:cNvPr>
          <p:cNvSpPr/>
          <p:nvPr/>
        </p:nvSpPr>
        <p:spPr bwMode="auto">
          <a:xfrm>
            <a:off x="8137360" y="3185635"/>
            <a:ext cx="3960000" cy="1919765"/>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kumimoji="1" lang="ja-JP" altLang="en-US" sz="1400" dirty="0">
                <a:solidFill>
                  <a:srgbClr val="0070C0"/>
                </a:solidFill>
                <a:latin typeface="+mn-ea"/>
                <a:ea typeface="+mn-ea"/>
              </a:rPr>
              <a:t>・仕事で責任あるポジションを任される</a:t>
            </a:r>
            <a:endParaRPr kumimoji="1" lang="en-US" altLang="ja-JP" sz="1400" dirty="0">
              <a:solidFill>
                <a:srgbClr val="0070C0"/>
              </a:solidFill>
              <a:latin typeface="+mn-ea"/>
              <a:ea typeface="+mn-ea"/>
            </a:endParaRPr>
          </a:p>
          <a:p>
            <a:r>
              <a:rPr lang="ja-JP" altLang="en-US" sz="1400" dirty="0">
                <a:solidFill>
                  <a:srgbClr val="0070C0"/>
                </a:solidFill>
                <a:latin typeface="+mn-ea"/>
              </a:rPr>
              <a:t>　ようになりたい</a:t>
            </a:r>
            <a:endParaRPr lang="en-US" altLang="ja-JP" sz="1400" dirty="0">
              <a:solidFill>
                <a:srgbClr val="0070C0"/>
              </a:solidFill>
              <a:latin typeface="+mn-ea"/>
            </a:endParaRPr>
          </a:p>
          <a:p>
            <a:r>
              <a:rPr kumimoji="1" lang="ja-JP" altLang="en-US" sz="1400" dirty="0">
                <a:solidFill>
                  <a:srgbClr val="0070C0"/>
                </a:solidFill>
                <a:latin typeface="+mn-ea"/>
                <a:ea typeface="+mn-ea"/>
              </a:rPr>
              <a:t>・自分の興味のある分野で副業にも挑戦して</a:t>
            </a:r>
            <a:endParaRPr kumimoji="1" lang="en-US" altLang="ja-JP" sz="1400" dirty="0">
              <a:solidFill>
                <a:srgbClr val="0070C0"/>
              </a:solidFill>
              <a:latin typeface="+mn-ea"/>
              <a:ea typeface="+mn-ea"/>
            </a:endParaRPr>
          </a:p>
          <a:p>
            <a:r>
              <a:rPr lang="ja-JP" altLang="en-US" sz="1400" dirty="0">
                <a:solidFill>
                  <a:srgbClr val="0070C0"/>
                </a:solidFill>
                <a:latin typeface="+mn-ea"/>
              </a:rPr>
              <a:t>　</a:t>
            </a:r>
            <a:r>
              <a:rPr kumimoji="1" lang="ja-JP" altLang="en-US" sz="1400" dirty="0">
                <a:solidFill>
                  <a:srgbClr val="0070C0"/>
                </a:solidFill>
                <a:latin typeface="+mn-ea"/>
                <a:ea typeface="+mn-ea"/>
              </a:rPr>
              <a:t>みたい</a:t>
            </a:r>
            <a:endParaRPr lang="en-US" altLang="ja-JP" sz="1400" dirty="0">
              <a:solidFill>
                <a:srgbClr val="0070C0"/>
              </a:solidFill>
              <a:latin typeface="+mn-ea"/>
            </a:endParaRPr>
          </a:p>
          <a:p>
            <a:r>
              <a:rPr lang="ja-JP" altLang="en-US" sz="1400" dirty="0">
                <a:solidFill>
                  <a:srgbClr val="0070C0"/>
                </a:solidFill>
                <a:latin typeface="+mn-ea"/>
              </a:rPr>
              <a:t>・副業も込みで年収▲▲▲万円くらい稼ぎたい</a:t>
            </a:r>
            <a:endParaRPr lang="en-US" altLang="ja-JP" sz="1400" dirty="0">
              <a:solidFill>
                <a:srgbClr val="0070C0"/>
              </a:solidFill>
              <a:latin typeface="+mn-ea"/>
            </a:endParaRPr>
          </a:p>
          <a:p>
            <a:r>
              <a:rPr kumimoji="1" lang="ja-JP" altLang="en-US" sz="1400" dirty="0">
                <a:solidFill>
                  <a:srgbClr val="0070C0"/>
                </a:solidFill>
                <a:latin typeface="+mn-ea"/>
                <a:ea typeface="+mn-ea"/>
              </a:rPr>
              <a:t>・できれば子どもも授かりたい</a:t>
            </a:r>
            <a:endParaRPr kumimoji="1" lang="en-US" altLang="ja-JP" sz="1400" dirty="0">
              <a:solidFill>
                <a:srgbClr val="0070C0"/>
              </a:solidFill>
              <a:latin typeface="+mn-ea"/>
              <a:ea typeface="+mn-ea"/>
            </a:endParaRPr>
          </a:p>
        </p:txBody>
      </p:sp>
      <p:sp>
        <p:nvSpPr>
          <p:cNvPr id="36" name="正方形/長方形 35">
            <a:extLst>
              <a:ext uri="{FF2B5EF4-FFF2-40B4-BE49-F238E27FC236}">
                <a16:creationId xmlns:a16="http://schemas.microsoft.com/office/drawing/2014/main" id="{C2F4821B-9714-46CA-EF0C-3459D729FDC5}"/>
              </a:ext>
            </a:extLst>
          </p:cNvPr>
          <p:cNvSpPr/>
          <p:nvPr/>
        </p:nvSpPr>
        <p:spPr bwMode="auto">
          <a:xfrm>
            <a:off x="94642" y="5544876"/>
            <a:ext cx="12002716" cy="967195"/>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kumimoji="1" lang="ja-JP" altLang="en-US" sz="1400" dirty="0">
                <a:solidFill>
                  <a:srgbClr val="0070C0"/>
                </a:solidFill>
                <a:latin typeface="+mn-ea"/>
                <a:ea typeface="+mn-ea"/>
              </a:rPr>
              <a:t>・最近仕事の中で「今の仕事にやりがいがあるのか？」「ずっと今の仕事を続けるのか？」という疑問を感じていたから</a:t>
            </a:r>
            <a:endParaRPr kumimoji="1" lang="en-US" altLang="ja-JP" sz="1400" dirty="0">
              <a:solidFill>
                <a:srgbClr val="0070C0"/>
              </a:solidFill>
              <a:latin typeface="+mn-ea"/>
              <a:ea typeface="+mn-ea"/>
            </a:endParaRPr>
          </a:p>
          <a:p>
            <a:r>
              <a:rPr lang="ja-JP" altLang="en-US" sz="1400" dirty="0">
                <a:solidFill>
                  <a:srgbClr val="0070C0"/>
                </a:solidFill>
                <a:latin typeface="+mn-ea"/>
              </a:rPr>
              <a:t>・自分らしい仕事（自分の強みを活かせる、自分の好きなことを仕事にできる）で稼げるようになりたいと考えていたから</a:t>
            </a:r>
            <a:endParaRPr lang="en-US" altLang="ja-JP" sz="1400" dirty="0">
              <a:solidFill>
                <a:srgbClr val="0070C0"/>
              </a:solidFill>
              <a:latin typeface="+mn-ea"/>
            </a:endParaRPr>
          </a:p>
          <a:p>
            <a:r>
              <a:rPr kumimoji="1" lang="ja-JP" altLang="en-US" sz="1400" dirty="0">
                <a:solidFill>
                  <a:srgbClr val="0070C0"/>
                </a:solidFill>
                <a:latin typeface="+mn-ea"/>
                <a:ea typeface="+mn-ea"/>
              </a:rPr>
              <a:t>・私生活も充実させたいから</a:t>
            </a:r>
            <a:endParaRPr kumimoji="1" lang="en-US" altLang="ja-JP" sz="1400" dirty="0">
              <a:solidFill>
                <a:srgbClr val="0070C0"/>
              </a:solidFill>
              <a:latin typeface="+mn-ea"/>
              <a:ea typeface="+mn-ea"/>
            </a:endParaRPr>
          </a:p>
          <a:p>
            <a:r>
              <a:rPr lang="ja-JP" altLang="en-US" sz="1400" dirty="0">
                <a:solidFill>
                  <a:srgbClr val="0070C0"/>
                </a:solidFill>
                <a:latin typeface="+mn-ea"/>
              </a:rPr>
              <a:t>・将来地元に戻っても自分の力でいきいきと稼げるような人になりたいから</a:t>
            </a:r>
            <a:endParaRPr kumimoji="1" lang="en-US" altLang="ja-JP" sz="1400" dirty="0">
              <a:solidFill>
                <a:srgbClr val="0070C0"/>
              </a:solidFill>
              <a:latin typeface="+mn-ea"/>
              <a:ea typeface="+mn-ea"/>
            </a:endParaRPr>
          </a:p>
        </p:txBody>
      </p:sp>
      <p:sp>
        <p:nvSpPr>
          <p:cNvPr id="37" name="二等辺三角形 36">
            <a:extLst>
              <a:ext uri="{FF2B5EF4-FFF2-40B4-BE49-F238E27FC236}">
                <a16:creationId xmlns:a16="http://schemas.microsoft.com/office/drawing/2014/main" id="{189FD493-4018-329B-6B90-805319638357}"/>
              </a:ext>
            </a:extLst>
          </p:cNvPr>
          <p:cNvSpPr/>
          <p:nvPr/>
        </p:nvSpPr>
        <p:spPr>
          <a:xfrm rot="10800000">
            <a:off x="3162300" y="2429521"/>
            <a:ext cx="5867400" cy="263944"/>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正方形/長方形 37">
            <a:extLst>
              <a:ext uri="{FF2B5EF4-FFF2-40B4-BE49-F238E27FC236}">
                <a16:creationId xmlns:a16="http://schemas.microsoft.com/office/drawing/2014/main" id="{FBF697EB-77D7-2E71-8EF4-96417B05D23D}"/>
              </a:ext>
            </a:extLst>
          </p:cNvPr>
          <p:cNvSpPr/>
          <p:nvPr/>
        </p:nvSpPr>
        <p:spPr bwMode="auto">
          <a:xfrm>
            <a:off x="94642" y="5140472"/>
            <a:ext cx="12002716"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ja-JP" altLang="en-US" sz="1200" b="1" dirty="0">
                <a:solidFill>
                  <a:schemeClr val="bg1"/>
                </a:solidFill>
                <a:latin typeface="+mn-ea"/>
              </a:rPr>
              <a:t>なぜ、このようなビジョンを描いたのか？　（背景、きっかけ、想いなど）</a:t>
            </a:r>
            <a:endParaRPr lang="en-US" altLang="ja-JP" sz="1200" b="1" dirty="0">
              <a:solidFill>
                <a:schemeClr val="bg1"/>
              </a:solidFill>
              <a:latin typeface="+mn-ea"/>
            </a:endParaRPr>
          </a:p>
        </p:txBody>
      </p:sp>
      <p:sp>
        <p:nvSpPr>
          <p:cNvPr id="39" name="テキスト ボックス 38">
            <a:extLst>
              <a:ext uri="{FF2B5EF4-FFF2-40B4-BE49-F238E27FC236}">
                <a16:creationId xmlns:a16="http://schemas.microsoft.com/office/drawing/2014/main" id="{7140F74C-05C2-8CFD-4D93-1D51E87D6A7E}"/>
              </a:ext>
            </a:extLst>
          </p:cNvPr>
          <p:cNvSpPr txBox="1"/>
          <p:nvPr/>
        </p:nvSpPr>
        <p:spPr>
          <a:xfrm>
            <a:off x="207978" y="266630"/>
            <a:ext cx="7187248" cy="369332"/>
          </a:xfrm>
          <a:prstGeom prst="rect">
            <a:avLst/>
          </a:prstGeom>
          <a:noFill/>
        </p:spPr>
        <p:txBody>
          <a:bodyPr wrap="square" rtlCol="0">
            <a:spAutoFit/>
          </a:bodyPr>
          <a:lstStyle>
            <a:defPPr>
              <a:defRPr lang="en-US"/>
            </a:defPPr>
            <a:lvl1pPr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1pPr>
            <a:lvl2pPr marL="4572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2pPr>
            <a:lvl3pPr marL="9144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3pPr>
            <a:lvl4pPr marL="13716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4pPr>
            <a:lvl5pPr marL="18288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1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1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1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1400" kern="1200">
                <a:solidFill>
                  <a:schemeClr val="tx1"/>
                </a:solidFill>
                <a:latin typeface="Times New Roman" pitchFamily="18" charset="0"/>
                <a:ea typeface="ＭＳ Ｐゴシック" pitchFamily="50" charset="-128"/>
                <a:cs typeface="+mn-cs"/>
              </a:defRPr>
            </a:lvl9pPr>
          </a:lstStyle>
          <a:p>
            <a:r>
              <a:rPr lang="en-US" altLang="ja-JP" sz="1800" b="1" dirty="0">
                <a:solidFill>
                  <a:schemeClr val="tx1">
                    <a:lumMod val="75000"/>
                    <a:lumOff val="25000"/>
                  </a:schemeClr>
                </a:solidFill>
                <a:latin typeface="+mn-ea"/>
                <a:ea typeface="+mn-ea"/>
              </a:rPr>
              <a:t>STEP2</a:t>
            </a:r>
            <a:r>
              <a:rPr lang="ja-JP" altLang="en-US" sz="1800" b="1" dirty="0">
                <a:solidFill>
                  <a:schemeClr val="tx1">
                    <a:lumMod val="75000"/>
                    <a:lumOff val="25000"/>
                  </a:schemeClr>
                </a:solidFill>
                <a:latin typeface="+mn-ea"/>
                <a:ea typeface="+mn-ea"/>
              </a:rPr>
              <a:t>：理想のキャリアビジョンを描く</a:t>
            </a:r>
          </a:p>
        </p:txBody>
      </p:sp>
    </p:spTree>
    <p:extLst>
      <p:ext uri="{BB962C8B-B14F-4D97-AF65-F5344CB8AC3E}">
        <p14:creationId xmlns:p14="http://schemas.microsoft.com/office/powerpoint/2010/main" val="2017096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527DD3-D7B4-5FA5-F46A-28AE8123561B}"/>
            </a:ext>
          </a:extLst>
        </p:cNvPr>
        <p:cNvGrpSpPr/>
        <p:nvPr/>
      </p:nvGrpSpPr>
      <p:grpSpPr>
        <a:xfrm>
          <a:off x="0" y="0"/>
          <a:ext cx="0" cy="0"/>
          <a:chOff x="0" y="0"/>
          <a:chExt cx="0" cy="0"/>
        </a:xfrm>
      </p:grpSpPr>
      <p:sp>
        <p:nvSpPr>
          <p:cNvPr id="10" name="正方形/長方形 9">
            <a:extLst>
              <a:ext uri="{FF2B5EF4-FFF2-40B4-BE49-F238E27FC236}">
                <a16:creationId xmlns:a16="http://schemas.microsoft.com/office/drawing/2014/main" id="{F5B86EF7-86A1-928A-0F29-900113635370}"/>
              </a:ext>
            </a:extLst>
          </p:cNvPr>
          <p:cNvSpPr/>
          <p:nvPr/>
        </p:nvSpPr>
        <p:spPr bwMode="auto">
          <a:xfrm>
            <a:off x="94642" y="838200"/>
            <a:ext cx="12002716"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en-US" altLang="ja-JP" sz="1200" b="1" dirty="0">
                <a:solidFill>
                  <a:schemeClr val="bg1"/>
                </a:solidFill>
                <a:latin typeface="+mn-ea"/>
              </a:rPr>
              <a:t>STEP2</a:t>
            </a:r>
            <a:r>
              <a:rPr lang="ja-JP" altLang="en-US" sz="1200" b="1" dirty="0">
                <a:solidFill>
                  <a:schemeClr val="bg1"/>
                </a:solidFill>
                <a:latin typeface="+mn-ea"/>
              </a:rPr>
              <a:t>の理想を実現するために必要なもの</a:t>
            </a:r>
            <a:endParaRPr lang="en-US" altLang="ja-JP" sz="1200" b="1" dirty="0">
              <a:solidFill>
                <a:schemeClr val="bg1"/>
              </a:solidFill>
              <a:latin typeface="+mn-ea"/>
            </a:endParaRPr>
          </a:p>
        </p:txBody>
      </p:sp>
      <p:sp>
        <p:nvSpPr>
          <p:cNvPr id="7" name="正方形/長方形 6">
            <a:extLst>
              <a:ext uri="{FF2B5EF4-FFF2-40B4-BE49-F238E27FC236}">
                <a16:creationId xmlns:a16="http://schemas.microsoft.com/office/drawing/2014/main" id="{D7B14C0B-3C6E-F0F1-A41A-1920793DD3F9}"/>
              </a:ext>
            </a:extLst>
          </p:cNvPr>
          <p:cNvSpPr/>
          <p:nvPr/>
        </p:nvSpPr>
        <p:spPr bwMode="auto">
          <a:xfrm>
            <a:off x="1388842" y="1647006"/>
            <a:ext cx="5316758" cy="2412000"/>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kumimoji="1" lang="en-US" altLang="ja-JP" dirty="0">
              <a:latin typeface="+mn-ea"/>
              <a:ea typeface="+mn-ea"/>
            </a:endParaRPr>
          </a:p>
        </p:txBody>
      </p:sp>
      <p:sp>
        <p:nvSpPr>
          <p:cNvPr id="14" name="正方形/長方形 13">
            <a:extLst>
              <a:ext uri="{FF2B5EF4-FFF2-40B4-BE49-F238E27FC236}">
                <a16:creationId xmlns:a16="http://schemas.microsoft.com/office/drawing/2014/main" id="{56A1EA26-23C0-CFA7-2DD2-F51801CBD20A}"/>
              </a:ext>
            </a:extLst>
          </p:cNvPr>
          <p:cNvSpPr/>
          <p:nvPr/>
        </p:nvSpPr>
        <p:spPr bwMode="auto">
          <a:xfrm>
            <a:off x="6780600" y="1647006"/>
            <a:ext cx="5316758" cy="2412000"/>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kumimoji="1" lang="en-US" altLang="ja-JP" dirty="0">
              <a:latin typeface="+mn-ea"/>
              <a:ea typeface="+mn-ea"/>
            </a:endParaRPr>
          </a:p>
        </p:txBody>
      </p:sp>
      <p:sp>
        <p:nvSpPr>
          <p:cNvPr id="2" name="テキスト ボックス 1">
            <a:extLst>
              <a:ext uri="{FF2B5EF4-FFF2-40B4-BE49-F238E27FC236}">
                <a16:creationId xmlns:a16="http://schemas.microsoft.com/office/drawing/2014/main" id="{ACAAA710-103A-18DB-66D0-1A53AB350481}"/>
              </a:ext>
            </a:extLst>
          </p:cNvPr>
          <p:cNvSpPr txBox="1"/>
          <p:nvPr/>
        </p:nvSpPr>
        <p:spPr>
          <a:xfrm>
            <a:off x="207978" y="266630"/>
            <a:ext cx="8097822" cy="369332"/>
          </a:xfrm>
          <a:prstGeom prst="rect">
            <a:avLst/>
          </a:prstGeom>
          <a:noFill/>
        </p:spPr>
        <p:txBody>
          <a:bodyPr wrap="square" rtlCol="0">
            <a:spAutoFit/>
          </a:bodyPr>
          <a:lstStyle>
            <a:defPPr>
              <a:defRPr lang="en-US"/>
            </a:defPPr>
            <a:lvl1pPr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1pPr>
            <a:lvl2pPr marL="4572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2pPr>
            <a:lvl3pPr marL="9144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3pPr>
            <a:lvl4pPr marL="13716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4pPr>
            <a:lvl5pPr marL="18288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1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1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1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1400" kern="1200">
                <a:solidFill>
                  <a:schemeClr val="tx1"/>
                </a:solidFill>
                <a:latin typeface="Times New Roman" pitchFamily="18" charset="0"/>
                <a:ea typeface="ＭＳ Ｐゴシック" pitchFamily="50" charset="-128"/>
                <a:cs typeface="+mn-cs"/>
              </a:defRPr>
            </a:lvl9pPr>
          </a:lstStyle>
          <a:p>
            <a:r>
              <a:rPr lang="en-US" altLang="ja-JP" sz="1800" b="1" dirty="0">
                <a:solidFill>
                  <a:schemeClr val="tx1">
                    <a:lumMod val="75000"/>
                    <a:lumOff val="25000"/>
                  </a:schemeClr>
                </a:solidFill>
                <a:latin typeface="+mn-ea"/>
                <a:ea typeface="+mn-ea"/>
              </a:rPr>
              <a:t>STEP3</a:t>
            </a:r>
            <a:r>
              <a:rPr lang="ja-JP" altLang="en-US" sz="1800" b="1" dirty="0">
                <a:solidFill>
                  <a:schemeClr val="tx1">
                    <a:lumMod val="75000"/>
                    <a:lumOff val="25000"/>
                  </a:schemeClr>
                </a:solidFill>
                <a:latin typeface="+mn-ea"/>
                <a:ea typeface="+mn-ea"/>
              </a:rPr>
              <a:t>：理想に至るまでのギャップとその埋め方を検討する①</a:t>
            </a:r>
          </a:p>
        </p:txBody>
      </p:sp>
      <p:sp>
        <p:nvSpPr>
          <p:cNvPr id="3" name="正方形/長方形 2">
            <a:extLst>
              <a:ext uri="{FF2B5EF4-FFF2-40B4-BE49-F238E27FC236}">
                <a16:creationId xmlns:a16="http://schemas.microsoft.com/office/drawing/2014/main" id="{CB1AFA9F-5DD4-A255-03AE-EE1A430C94F8}"/>
              </a:ext>
            </a:extLst>
          </p:cNvPr>
          <p:cNvSpPr/>
          <p:nvPr/>
        </p:nvSpPr>
        <p:spPr bwMode="auto">
          <a:xfrm>
            <a:off x="1388842" y="1242603"/>
            <a:ext cx="5316758" cy="369332"/>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ja-JP" altLang="en-US" sz="1200" b="1" dirty="0">
                <a:latin typeface="+mn-ea"/>
              </a:rPr>
              <a:t>スキル</a:t>
            </a:r>
            <a:endParaRPr lang="en-US" altLang="ja-JP" sz="1200" b="1" dirty="0">
              <a:latin typeface="+mn-ea"/>
            </a:endParaRPr>
          </a:p>
        </p:txBody>
      </p:sp>
      <p:sp>
        <p:nvSpPr>
          <p:cNvPr id="4" name="正方形/長方形 3">
            <a:extLst>
              <a:ext uri="{FF2B5EF4-FFF2-40B4-BE49-F238E27FC236}">
                <a16:creationId xmlns:a16="http://schemas.microsoft.com/office/drawing/2014/main" id="{4F26648D-6E66-ACAF-BF02-D86480467169}"/>
              </a:ext>
            </a:extLst>
          </p:cNvPr>
          <p:cNvSpPr/>
          <p:nvPr/>
        </p:nvSpPr>
        <p:spPr bwMode="auto">
          <a:xfrm>
            <a:off x="6780600" y="1242603"/>
            <a:ext cx="5316758" cy="369332"/>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ja-JP" altLang="en-US" sz="1200" b="1" dirty="0">
                <a:latin typeface="+mn-ea"/>
              </a:rPr>
              <a:t>経験</a:t>
            </a:r>
            <a:endParaRPr lang="en-US" altLang="ja-JP" sz="1200" b="1" dirty="0">
              <a:latin typeface="+mn-ea"/>
            </a:endParaRPr>
          </a:p>
        </p:txBody>
      </p:sp>
      <p:sp>
        <p:nvSpPr>
          <p:cNvPr id="5" name="正方形/長方形 4">
            <a:extLst>
              <a:ext uri="{FF2B5EF4-FFF2-40B4-BE49-F238E27FC236}">
                <a16:creationId xmlns:a16="http://schemas.microsoft.com/office/drawing/2014/main" id="{56A43222-B33D-CCDF-1F08-9EA0F7A8CAD6}"/>
              </a:ext>
            </a:extLst>
          </p:cNvPr>
          <p:cNvSpPr/>
          <p:nvPr/>
        </p:nvSpPr>
        <p:spPr bwMode="auto">
          <a:xfrm>
            <a:off x="93746" y="1647006"/>
            <a:ext cx="1220096" cy="241200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ja-JP" altLang="en-US" sz="1200" b="1" dirty="0">
                <a:latin typeface="+mn-ea"/>
              </a:rPr>
              <a:t>すでに</a:t>
            </a:r>
            <a:endParaRPr lang="en-US" altLang="ja-JP" sz="1200" b="1" dirty="0">
              <a:latin typeface="+mn-ea"/>
            </a:endParaRPr>
          </a:p>
          <a:p>
            <a:pPr algn="ctr"/>
            <a:r>
              <a:rPr lang="ja-JP" altLang="en-US" sz="1200" b="1" dirty="0">
                <a:latin typeface="+mn-ea"/>
              </a:rPr>
              <a:t>持っている</a:t>
            </a:r>
            <a:endParaRPr lang="en-US" altLang="ja-JP" sz="1200" b="1" dirty="0">
              <a:latin typeface="+mn-ea"/>
            </a:endParaRPr>
          </a:p>
        </p:txBody>
      </p:sp>
      <p:sp>
        <p:nvSpPr>
          <p:cNvPr id="11" name="正方形/長方形 10">
            <a:extLst>
              <a:ext uri="{FF2B5EF4-FFF2-40B4-BE49-F238E27FC236}">
                <a16:creationId xmlns:a16="http://schemas.microsoft.com/office/drawing/2014/main" id="{57DB01F2-0954-5FE3-FE82-C1CC2CA7FB7B}"/>
              </a:ext>
            </a:extLst>
          </p:cNvPr>
          <p:cNvSpPr/>
          <p:nvPr/>
        </p:nvSpPr>
        <p:spPr bwMode="auto">
          <a:xfrm>
            <a:off x="1388842" y="4100070"/>
            <a:ext cx="5316758" cy="2412000"/>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kumimoji="1" lang="en-US" altLang="ja-JP" dirty="0">
              <a:latin typeface="+mn-ea"/>
              <a:ea typeface="+mn-ea"/>
            </a:endParaRPr>
          </a:p>
        </p:txBody>
      </p:sp>
      <p:sp>
        <p:nvSpPr>
          <p:cNvPr id="12" name="正方形/長方形 11">
            <a:extLst>
              <a:ext uri="{FF2B5EF4-FFF2-40B4-BE49-F238E27FC236}">
                <a16:creationId xmlns:a16="http://schemas.microsoft.com/office/drawing/2014/main" id="{03D7698B-9F4B-9D80-A327-EB3301DF6424}"/>
              </a:ext>
            </a:extLst>
          </p:cNvPr>
          <p:cNvSpPr/>
          <p:nvPr/>
        </p:nvSpPr>
        <p:spPr bwMode="auto">
          <a:xfrm>
            <a:off x="6780600" y="4100070"/>
            <a:ext cx="5316758" cy="2412000"/>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kumimoji="1" lang="en-US" altLang="ja-JP" dirty="0">
              <a:latin typeface="+mn-ea"/>
              <a:ea typeface="+mn-ea"/>
            </a:endParaRPr>
          </a:p>
        </p:txBody>
      </p:sp>
      <p:sp>
        <p:nvSpPr>
          <p:cNvPr id="13" name="正方形/長方形 12">
            <a:extLst>
              <a:ext uri="{FF2B5EF4-FFF2-40B4-BE49-F238E27FC236}">
                <a16:creationId xmlns:a16="http://schemas.microsoft.com/office/drawing/2014/main" id="{5CDDB76C-2C25-1C7D-FF59-FC54752A7AC1}"/>
              </a:ext>
            </a:extLst>
          </p:cNvPr>
          <p:cNvSpPr/>
          <p:nvPr/>
        </p:nvSpPr>
        <p:spPr bwMode="auto">
          <a:xfrm>
            <a:off x="93746" y="4100070"/>
            <a:ext cx="1220096" cy="241200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ja-JP" altLang="en-US" sz="1200" b="1" dirty="0">
                <a:latin typeface="+mn-ea"/>
              </a:rPr>
              <a:t>現時点で</a:t>
            </a:r>
            <a:endParaRPr lang="en-US" altLang="ja-JP" sz="1200" b="1" dirty="0">
              <a:latin typeface="+mn-ea"/>
            </a:endParaRPr>
          </a:p>
          <a:p>
            <a:pPr algn="ctr"/>
            <a:r>
              <a:rPr lang="ja-JP" altLang="en-US" sz="1200" b="1" dirty="0">
                <a:latin typeface="+mn-ea"/>
              </a:rPr>
              <a:t>不足している</a:t>
            </a:r>
            <a:endParaRPr lang="en-US" altLang="ja-JP" sz="1200" b="1" dirty="0">
              <a:latin typeface="+mn-ea"/>
            </a:endParaRPr>
          </a:p>
        </p:txBody>
      </p:sp>
    </p:spTree>
    <p:extLst>
      <p:ext uri="{BB962C8B-B14F-4D97-AF65-F5344CB8AC3E}">
        <p14:creationId xmlns:p14="http://schemas.microsoft.com/office/powerpoint/2010/main" val="2370467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952F02-986F-49A6-40EB-F7814EF82E62}"/>
            </a:ext>
          </a:extLst>
        </p:cNvPr>
        <p:cNvGrpSpPr/>
        <p:nvPr/>
      </p:nvGrpSpPr>
      <p:grpSpPr>
        <a:xfrm>
          <a:off x="0" y="0"/>
          <a:ext cx="0" cy="0"/>
          <a:chOff x="0" y="0"/>
          <a:chExt cx="0" cy="0"/>
        </a:xfrm>
      </p:grpSpPr>
      <p:sp>
        <p:nvSpPr>
          <p:cNvPr id="10" name="正方形/長方形 9">
            <a:extLst>
              <a:ext uri="{FF2B5EF4-FFF2-40B4-BE49-F238E27FC236}">
                <a16:creationId xmlns:a16="http://schemas.microsoft.com/office/drawing/2014/main" id="{BBA04432-BB93-9717-D62A-58DC4D04EF72}"/>
              </a:ext>
            </a:extLst>
          </p:cNvPr>
          <p:cNvSpPr/>
          <p:nvPr/>
        </p:nvSpPr>
        <p:spPr bwMode="auto">
          <a:xfrm>
            <a:off x="94642" y="838200"/>
            <a:ext cx="12002716"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ja-JP" altLang="en-US" sz="1200" b="1" dirty="0">
                <a:solidFill>
                  <a:schemeClr val="bg1"/>
                </a:solidFill>
                <a:latin typeface="+mn-ea"/>
              </a:rPr>
              <a:t>現時点で不足しているスキル・経験をどのように補うか？</a:t>
            </a:r>
            <a:endParaRPr lang="en-US" altLang="ja-JP" sz="1200" b="1" dirty="0">
              <a:solidFill>
                <a:schemeClr val="bg1"/>
              </a:solidFill>
              <a:latin typeface="+mn-ea"/>
            </a:endParaRPr>
          </a:p>
        </p:txBody>
      </p:sp>
      <p:sp>
        <p:nvSpPr>
          <p:cNvPr id="7" name="正方形/長方形 6">
            <a:extLst>
              <a:ext uri="{FF2B5EF4-FFF2-40B4-BE49-F238E27FC236}">
                <a16:creationId xmlns:a16="http://schemas.microsoft.com/office/drawing/2014/main" id="{48680F97-55C7-80DB-2CDB-DB933D5C82BC}"/>
              </a:ext>
            </a:extLst>
          </p:cNvPr>
          <p:cNvSpPr/>
          <p:nvPr/>
        </p:nvSpPr>
        <p:spPr bwMode="auto">
          <a:xfrm>
            <a:off x="94642" y="1242604"/>
            <a:ext cx="3960000" cy="5269466"/>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kumimoji="1" lang="ja-JP" altLang="en-US" sz="1600" dirty="0">
                <a:latin typeface="+mn-ea"/>
              </a:rPr>
              <a:t>＜</a:t>
            </a:r>
            <a:r>
              <a:rPr lang="ja-JP" altLang="en-US" sz="1600" dirty="0">
                <a:latin typeface="+mn-ea"/>
              </a:rPr>
              <a:t>今の職場・仕事で補う</a:t>
            </a:r>
            <a:r>
              <a:rPr kumimoji="1" lang="ja-JP" altLang="en-US" sz="1600" dirty="0">
                <a:latin typeface="+mn-ea"/>
              </a:rPr>
              <a:t>＞</a:t>
            </a:r>
            <a:endParaRPr kumimoji="1" lang="en-US" altLang="ja-JP" sz="1600" dirty="0">
              <a:latin typeface="+mn-ea"/>
            </a:endParaRPr>
          </a:p>
        </p:txBody>
      </p:sp>
      <p:sp>
        <p:nvSpPr>
          <p:cNvPr id="14" name="正方形/長方形 13">
            <a:extLst>
              <a:ext uri="{FF2B5EF4-FFF2-40B4-BE49-F238E27FC236}">
                <a16:creationId xmlns:a16="http://schemas.microsoft.com/office/drawing/2014/main" id="{662703DB-A55C-6E1A-F529-2455366E1AD4}"/>
              </a:ext>
            </a:extLst>
          </p:cNvPr>
          <p:cNvSpPr/>
          <p:nvPr/>
        </p:nvSpPr>
        <p:spPr bwMode="auto">
          <a:xfrm>
            <a:off x="4116000" y="1242603"/>
            <a:ext cx="3960000" cy="5269467"/>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kumimoji="1" lang="ja-JP" altLang="en-US" sz="1600" dirty="0">
                <a:latin typeface="+mn-ea"/>
                <a:ea typeface="+mn-ea"/>
              </a:rPr>
              <a:t>＜今の職場・仕事以外の活動で補う＞</a:t>
            </a:r>
            <a:endParaRPr kumimoji="1" lang="en-US" altLang="ja-JP" sz="1600" dirty="0">
              <a:latin typeface="+mn-ea"/>
              <a:ea typeface="+mn-ea"/>
            </a:endParaRPr>
          </a:p>
        </p:txBody>
      </p:sp>
      <p:sp>
        <p:nvSpPr>
          <p:cNvPr id="20" name="正方形/長方形 19">
            <a:extLst>
              <a:ext uri="{FF2B5EF4-FFF2-40B4-BE49-F238E27FC236}">
                <a16:creationId xmlns:a16="http://schemas.microsoft.com/office/drawing/2014/main" id="{CEEA8629-A4BF-E4E3-0676-3D823977550C}"/>
              </a:ext>
            </a:extLst>
          </p:cNvPr>
          <p:cNvSpPr/>
          <p:nvPr/>
        </p:nvSpPr>
        <p:spPr bwMode="auto">
          <a:xfrm>
            <a:off x="8137358" y="1242603"/>
            <a:ext cx="3960000" cy="5269467"/>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kumimoji="1" lang="ja-JP" altLang="en-US" sz="1600" dirty="0">
                <a:latin typeface="+mn-ea"/>
              </a:rPr>
              <a:t>＜人脈・環境など</a:t>
            </a:r>
            <a:r>
              <a:rPr lang="ja-JP" altLang="en-US" sz="1600" dirty="0">
                <a:latin typeface="+mn-ea"/>
              </a:rPr>
              <a:t>を活用して補う</a:t>
            </a:r>
            <a:r>
              <a:rPr kumimoji="1" lang="ja-JP" altLang="en-US" sz="1600" dirty="0">
                <a:latin typeface="+mn-ea"/>
              </a:rPr>
              <a:t>＞</a:t>
            </a:r>
            <a:endParaRPr kumimoji="1" lang="en-US" altLang="ja-JP" sz="1600" dirty="0">
              <a:latin typeface="+mn-ea"/>
            </a:endParaRPr>
          </a:p>
        </p:txBody>
      </p:sp>
      <p:sp>
        <p:nvSpPr>
          <p:cNvPr id="2" name="テキスト ボックス 1">
            <a:extLst>
              <a:ext uri="{FF2B5EF4-FFF2-40B4-BE49-F238E27FC236}">
                <a16:creationId xmlns:a16="http://schemas.microsoft.com/office/drawing/2014/main" id="{32DA3738-32B2-D808-D062-5642A704E5EC}"/>
              </a:ext>
            </a:extLst>
          </p:cNvPr>
          <p:cNvSpPr txBox="1"/>
          <p:nvPr/>
        </p:nvSpPr>
        <p:spPr>
          <a:xfrm>
            <a:off x="207978" y="266630"/>
            <a:ext cx="8097822" cy="369332"/>
          </a:xfrm>
          <a:prstGeom prst="rect">
            <a:avLst/>
          </a:prstGeom>
          <a:noFill/>
        </p:spPr>
        <p:txBody>
          <a:bodyPr wrap="square" rtlCol="0">
            <a:spAutoFit/>
          </a:bodyPr>
          <a:lstStyle>
            <a:defPPr>
              <a:defRPr lang="en-US"/>
            </a:defPPr>
            <a:lvl1pPr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1pPr>
            <a:lvl2pPr marL="4572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2pPr>
            <a:lvl3pPr marL="9144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3pPr>
            <a:lvl4pPr marL="13716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4pPr>
            <a:lvl5pPr marL="18288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1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1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1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1400" kern="1200">
                <a:solidFill>
                  <a:schemeClr val="tx1"/>
                </a:solidFill>
                <a:latin typeface="Times New Roman" pitchFamily="18" charset="0"/>
                <a:ea typeface="ＭＳ Ｐゴシック" pitchFamily="50" charset="-128"/>
                <a:cs typeface="+mn-cs"/>
              </a:defRPr>
            </a:lvl9pPr>
          </a:lstStyle>
          <a:p>
            <a:r>
              <a:rPr lang="en-US" altLang="ja-JP" sz="1800" b="1" dirty="0">
                <a:solidFill>
                  <a:schemeClr val="tx1">
                    <a:lumMod val="75000"/>
                    <a:lumOff val="25000"/>
                  </a:schemeClr>
                </a:solidFill>
                <a:latin typeface="+mn-ea"/>
                <a:ea typeface="+mn-ea"/>
              </a:rPr>
              <a:t>STEP3</a:t>
            </a:r>
            <a:r>
              <a:rPr lang="ja-JP" altLang="en-US" sz="1800" b="1" dirty="0">
                <a:solidFill>
                  <a:schemeClr val="tx1">
                    <a:lumMod val="75000"/>
                    <a:lumOff val="25000"/>
                  </a:schemeClr>
                </a:solidFill>
                <a:latin typeface="+mn-ea"/>
                <a:ea typeface="+mn-ea"/>
              </a:rPr>
              <a:t>：理想に至るまでのギャップとその埋め方を検討する②</a:t>
            </a:r>
          </a:p>
        </p:txBody>
      </p:sp>
    </p:spTree>
    <p:extLst>
      <p:ext uri="{BB962C8B-B14F-4D97-AF65-F5344CB8AC3E}">
        <p14:creationId xmlns:p14="http://schemas.microsoft.com/office/powerpoint/2010/main" val="7396283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8D0CB4-67E2-63BA-BAFD-AC6AAF2C1D5E}"/>
            </a:ext>
          </a:extLst>
        </p:cNvPr>
        <p:cNvGrpSpPr/>
        <p:nvPr/>
      </p:nvGrpSpPr>
      <p:grpSpPr>
        <a:xfrm>
          <a:off x="0" y="0"/>
          <a:ext cx="0" cy="0"/>
          <a:chOff x="0" y="0"/>
          <a:chExt cx="0" cy="0"/>
        </a:xfrm>
      </p:grpSpPr>
      <p:sp>
        <p:nvSpPr>
          <p:cNvPr id="10" name="正方形/長方形 9">
            <a:extLst>
              <a:ext uri="{FF2B5EF4-FFF2-40B4-BE49-F238E27FC236}">
                <a16:creationId xmlns:a16="http://schemas.microsoft.com/office/drawing/2014/main" id="{CDD05304-3819-1436-C580-040CFA35FFEF}"/>
              </a:ext>
            </a:extLst>
          </p:cNvPr>
          <p:cNvSpPr/>
          <p:nvPr/>
        </p:nvSpPr>
        <p:spPr bwMode="auto">
          <a:xfrm>
            <a:off x="94642" y="838200"/>
            <a:ext cx="12002716"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en-US" altLang="ja-JP" sz="1200" b="1" dirty="0">
                <a:solidFill>
                  <a:schemeClr val="bg1"/>
                </a:solidFill>
                <a:latin typeface="+mn-ea"/>
              </a:rPr>
              <a:t>STEP2</a:t>
            </a:r>
            <a:r>
              <a:rPr lang="ja-JP" altLang="en-US" sz="1200" b="1" dirty="0">
                <a:solidFill>
                  <a:schemeClr val="bg1"/>
                </a:solidFill>
                <a:latin typeface="+mn-ea"/>
              </a:rPr>
              <a:t>の理想を実現するために必要なもの</a:t>
            </a:r>
            <a:endParaRPr lang="en-US" altLang="ja-JP" sz="1200" b="1" dirty="0">
              <a:solidFill>
                <a:schemeClr val="bg1"/>
              </a:solidFill>
              <a:latin typeface="+mn-ea"/>
            </a:endParaRPr>
          </a:p>
        </p:txBody>
      </p:sp>
      <p:sp>
        <p:nvSpPr>
          <p:cNvPr id="7" name="正方形/長方形 6">
            <a:extLst>
              <a:ext uri="{FF2B5EF4-FFF2-40B4-BE49-F238E27FC236}">
                <a16:creationId xmlns:a16="http://schemas.microsoft.com/office/drawing/2014/main" id="{E2EC1C21-C761-5CBB-AE92-6A97A505997B}"/>
              </a:ext>
            </a:extLst>
          </p:cNvPr>
          <p:cNvSpPr/>
          <p:nvPr/>
        </p:nvSpPr>
        <p:spPr bwMode="auto">
          <a:xfrm>
            <a:off x="1388842" y="1647006"/>
            <a:ext cx="5316758" cy="2412000"/>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lang="ja-JP" altLang="en-US" sz="1600" dirty="0">
                <a:solidFill>
                  <a:srgbClr val="0070C0"/>
                </a:solidFill>
                <a:latin typeface="+mn-ea"/>
              </a:rPr>
              <a:t>・人当たりの良さ、第一印象の良さ</a:t>
            </a:r>
            <a:endParaRPr lang="en-US" altLang="ja-JP" sz="1600" dirty="0">
              <a:solidFill>
                <a:srgbClr val="0070C0"/>
              </a:solidFill>
              <a:latin typeface="+mn-ea"/>
            </a:endParaRPr>
          </a:p>
          <a:p>
            <a:r>
              <a:rPr lang="ja-JP" altLang="en-US" sz="1600" dirty="0">
                <a:solidFill>
                  <a:srgbClr val="0070C0"/>
                </a:solidFill>
                <a:latin typeface="+mn-ea"/>
              </a:rPr>
              <a:t>・コミュニケーション能力</a:t>
            </a:r>
            <a:endParaRPr lang="en-US" altLang="ja-JP" sz="1600" dirty="0">
              <a:solidFill>
                <a:srgbClr val="0070C0"/>
              </a:solidFill>
              <a:latin typeface="+mn-ea"/>
            </a:endParaRPr>
          </a:p>
          <a:p>
            <a:r>
              <a:rPr lang="ja-JP" altLang="en-US" sz="1600" dirty="0">
                <a:solidFill>
                  <a:srgbClr val="0070C0"/>
                </a:solidFill>
                <a:latin typeface="+mn-ea"/>
              </a:rPr>
              <a:t>・リーダーシップ</a:t>
            </a:r>
            <a:endParaRPr lang="en-US" altLang="ja-JP" sz="1600" dirty="0">
              <a:solidFill>
                <a:srgbClr val="0070C0"/>
              </a:solidFill>
              <a:latin typeface="+mn-ea"/>
            </a:endParaRPr>
          </a:p>
        </p:txBody>
      </p:sp>
      <p:sp>
        <p:nvSpPr>
          <p:cNvPr id="14" name="正方形/長方形 13">
            <a:extLst>
              <a:ext uri="{FF2B5EF4-FFF2-40B4-BE49-F238E27FC236}">
                <a16:creationId xmlns:a16="http://schemas.microsoft.com/office/drawing/2014/main" id="{4526BC3E-B494-8C1E-07B4-7A7BBF7D2910}"/>
              </a:ext>
            </a:extLst>
          </p:cNvPr>
          <p:cNvSpPr/>
          <p:nvPr/>
        </p:nvSpPr>
        <p:spPr bwMode="auto">
          <a:xfrm>
            <a:off x="6780600" y="1647006"/>
            <a:ext cx="5316758" cy="2412000"/>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lang="ja-JP" altLang="en-US" sz="1600" dirty="0">
                <a:solidFill>
                  <a:srgbClr val="0070C0"/>
                </a:solidFill>
                <a:latin typeface="+mn-ea"/>
              </a:rPr>
              <a:t>・チームリーダー経験</a:t>
            </a:r>
            <a:endParaRPr lang="en-US" altLang="ja-JP" sz="1600" dirty="0">
              <a:solidFill>
                <a:srgbClr val="0070C0"/>
              </a:solidFill>
              <a:latin typeface="+mn-ea"/>
            </a:endParaRPr>
          </a:p>
          <a:p>
            <a:r>
              <a:rPr kumimoji="1" lang="ja-JP" altLang="en-US" sz="1600" dirty="0">
                <a:solidFill>
                  <a:srgbClr val="0070C0"/>
                </a:solidFill>
                <a:latin typeface="+mn-ea"/>
              </a:rPr>
              <a:t>・接客業の現場での経験</a:t>
            </a:r>
            <a:endParaRPr kumimoji="1" lang="en-US" altLang="ja-JP" sz="1600" dirty="0">
              <a:solidFill>
                <a:srgbClr val="0070C0"/>
              </a:solidFill>
              <a:latin typeface="+mn-ea"/>
            </a:endParaRPr>
          </a:p>
          <a:p>
            <a:r>
              <a:rPr lang="ja-JP" altLang="en-US" sz="1600" dirty="0">
                <a:solidFill>
                  <a:srgbClr val="0070C0"/>
                </a:solidFill>
                <a:latin typeface="+mn-ea"/>
              </a:rPr>
              <a:t>・営業職の経験</a:t>
            </a:r>
            <a:endParaRPr kumimoji="1" lang="en-US" altLang="ja-JP" sz="1600" dirty="0">
              <a:latin typeface="+mn-ea"/>
            </a:endParaRPr>
          </a:p>
        </p:txBody>
      </p:sp>
      <p:sp>
        <p:nvSpPr>
          <p:cNvPr id="2" name="テキスト ボックス 1">
            <a:extLst>
              <a:ext uri="{FF2B5EF4-FFF2-40B4-BE49-F238E27FC236}">
                <a16:creationId xmlns:a16="http://schemas.microsoft.com/office/drawing/2014/main" id="{39A1A81F-F194-B523-7FDD-FC357C8625B9}"/>
              </a:ext>
            </a:extLst>
          </p:cNvPr>
          <p:cNvSpPr txBox="1"/>
          <p:nvPr/>
        </p:nvSpPr>
        <p:spPr>
          <a:xfrm>
            <a:off x="207978" y="266630"/>
            <a:ext cx="8097822" cy="369332"/>
          </a:xfrm>
          <a:prstGeom prst="rect">
            <a:avLst/>
          </a:prstGeom>
          <a:noFill/>
        </p:spPr>
        <p:txBody>
          <a:bodyPr wrap="square" rtlCol="0">
            <a:spAutoFit/>
          </a:bodyPr>
          <a:lstStyle>
            <a:defPPr>
              <a:defRPr lang="en-US"/>
            </a:defPPr>
            <a:lvl1pPr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1pPr>
            <a:lvl2pPr marL="4572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2pPr>
            <a:lvl3pPr marL="9144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3pPr>
            <a:lvl4pPr marL="13716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4pPr>
            <a:lvl5pPr marL="18288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1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1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1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1400" kern="1200">
                <a:solidFill>
                  <a:schemeClr val="tx1"/>
                </a:solidFill>
                <a:latin typeface="Times New Roman" pitchFamily="18" charset="0"/>
                <a:ea typeface="ＭＳ Ｐゴシック" pitchFamily="50" charset="-128"/>
                <a:cs typeface="+mn-cs"/>
              </a:defRPr>
            </a:lvl9pPr>
          </a:lstStyle>
          <a:p>
            <a:r>
              <a:rPr lang="en-US" altLang="ja-JP" sz="1800" b="1" dirty="0">
                <a:solidFill>
                  <a:schemeClr val="tx1">
                    <a:lumMod val="75000"/>
                    <a:lumOff val="25000"/>
                  </a:schemeClr>
                </a:solidFill>
                <a:latin typeface="+mn-ea"/>
                <a:ea typeface="+mn-ea"/>
              </a:rPr>
              <a:t>STEP3</a:t>
            </a:r>
            <a:r>
              <a:rPr lang="ja-JP" altLang="en-US" sz="1800" b="1" dirty="0">
                <a:solidFill>
                  <a:schemeClr val="tx1">
                    <a:lumMod val="75000"/>
                    <a:lumOff val="25000"/>
                  </a:schemeClr>
                </a:solidFill>
                <a:latin typeface="+mn-ea"/>
                <a:ea typeface="+mn-ea"/>
              </a:rPr>
              <a:t>：理想に至るまでのギャップとその埋め方を検討する①</a:t>
            </a:r>
          </a:p>
        </p:txBody>
      </p:sp>
      <p:sp>
        <p:nvSpPr>
          <p:cNvPr id="3" name="正方形/長方形 2">
            <a:extLst>
              <a:ext uri="{FF2B5EF4-FFF2-40B4-BE49-F238E27FC236}">
                <a16:creationId xmlns:a16="http://schemas.microsoft.com/office/drawing/2014/main" id="{A598D496-4A73-C905-4F89-E27AC16021D0}"/>
              </a:ext>
            </a:extLst>
          </p:cNvPr>
          <p:cNvSpPr/>
          <p:nvPr/>
        </p:nvSpPr>
        <p:spPr bwMode="auto">
          <a:xfrm>
            <a:off x="1388842" y="1242603"/>
            <a:ext cx="5316758" cy="369332"/>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ja-JP" altLang="en-US" sz="1200" b="1" dirty="0">
                <a:latin typeface="+mn-ea"/>
              </a:rPr>
              <a:t>スキル</a:t>
            </a:r>
            <a:endParaRPr lang="en-US" altLang="ja-JP" sz="1200" b="1" dirty="0">
              <a:latin typeface="+mn-ea"/>
            </a:endParaRPr>
          </a:p>
        </p:txBody>
      </p:sp>
      <p:sp>
        <p:nvSpPr>
          <p:cNvPr id="4" name="正方形/長方形 3">
            <a:extLst>
              <a:ext uri="{FF2B5EF4-FFF2-40B4-BE49-F238E27FC236}">
                <a16:creationId xmlns:a16="http://schemas.microsoft.com/office/drawing/2014/main" id="{DABC7F9F-AD88-22DD-2453-7FECC990F82C}"/>
              </a:ext>
            </a:extLst>
          </p:cNvPr>
          <p:cNvSpPr/>
          <p:nvPr/>
        </p:nvSpPr>
        <p:spPr bwMode="auto">
          <a:xfrm>
            <a:off x="6780600" y="1242603"/>
            <a:ext cx="5316758" cy="369332"/>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ja-JP" altLang="en-US" sz="1200" b="1" dirty="0">
                <a:latin typeface="+mn-ea"/>
              </a:rPr>
              <a:t>経験</a:t>
            </a:r>
            <a:endParaRPr lang="en-US" altLang="ja-JP" sz="1200" b="1" dirty="0">
              <a:latin typeface="+mn-ea"/>
            </a:endParaRPr>
          </a:p>
        </p:txBody>
      </p:sp>
      <p:sp>
        <p:nvSpPr>
          <p:cNvPr id="5" name="正方形/長方形 4">
            <a:extLst>
              <a:ext uri="{FF2B5EF4-FFF2-40B4-BE49-F238E27FC236}">
                <a16:creationId xmlns:a16="http://schemas.microsoft.com/office/drawing/2014/main" id="{D43B8BA7-8540-3F08-623A-47FBD780114D}"/>
              </a:ext>
            </a:extLst>
          </p:cNvPr>
          <p:cNvSpPr/>
          <p:nvPr/>
        </p:nvSpPr>
        <p:spPr bwMode="auto">
          <a:xfrm>
            <a:off x="93746" y="1647006"/>
            <a:ext cx="1220096" cy="241200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ja-JP" altLang="en-US" sz="1200" b="1" dirty="0">
                <a:latin typeface="+mn-ea"/>
              </a:rPr>
              <a:t>すでに</a:t>
            </a:r>
            <a:endParaRPr lang="en-US" altLang="ja-JP" sz="1200" b="1" dirty="0">
              <a:latin typeface="+mn-ea"/>
            </a:endParaRPr>
          </a:p>
          <a:p>
            <a:pPr algn="ctr"/>
            <a:r>
              <a:rPr lang="ja-JP" altLang="en-US" sz="1200" b="1" dirty="0">
                <a:latin typeface="+mn-ea"/>
              </a:rPr>
              <a:t>持っている</a:t>
            </a:r>
            <a:endParaRPr lang="en-US" altLang="ja-JP" sz="1200" b="1" dirty="0">
              <a:latin typeface="+mn-ea"/>
            </a:endParaRPr>
          </a:p>
        </p:txBody>
      </p:sp>
      <p:sp>
        <p:nvSpPr>
          <p:cNvPr id="11" name="正方形/長方形 10">
            <a:extLst>
              <a:ext uri="{FF2B5EF4-FFF2-40B4-BE49-F238E27FC236}">
                <a16:creationId xmlns:a16="http://schemas.microsoft.com/office/drawing/2014/main" id="{CE8D60F7-A951-9ABE-941D-F7C61815C985}"/>
              </a:ext>
            </a:extLst>
          </p:cNvPr>
          <p:cNvSpPr/>
          <p:nvPr/>
        </p:nvSpPr>
        <p:spPr bwMode="auto">
          <a:xfrm>
            <a:off x="1388842" y="4100070"/>
            <a:ext cx="5316758" cy="2412000"/>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kumimoji="1" lang="ja-JP" altLang="en-US" sz="1600" dirty="0">
                <a:solidFill>
                  <a:srgbClr val="0070C0"/>
                </a:solidFill>
                <a:latin typeface="+mn-ea"/>
              </a:rPr>
              <a:t>・論理的思考力</a:t>
            </a:r>
          </a:p>
          <a:p>
            <a:r>
              <a:rPr kumimoji="1" lang="ja-JP" altLang="en-US" sz="1600" dirty="0">
                <a:solidFill>
                  <a:srgbClr val="0070C0"/>
                </a:solidFill>
                <a:latin typeface="+mn-ea"/>
              </a:rPr>
              <a:t>・納得感のある発表資料の作成</a:t>
            </a:r>
          </a:p>
          <a:p>
            <a:r>
              <a:rPr kumimoji="1" lang="ja-JP" altLang="en-US" sz="1600" dirty="0">
                <a:solidFill>
                  <a:srgbClr val="0070C0"/>
                </a:solidFill>
                <a:latin typeface="+mn-ea"/>
              </a:rPr>
              <a:t>・プレゼンテーション力</a:t>
            </a:r>
            <a:endParaRPr kumimoji="1" lang="en-US" altLang="ja-JP" sz="1600" dirty="0">
              <a:solidFill>
                <a:srgbClr val="0070C0"/>
              </a:solidFill>
              <a:latin typeface="+mn-ea"/>
            </a:endParaRPr>
          </a:p>
          <a:p>
            <a:r>
              <a:rPr lang="ja-JP" altLang="en-US" sz="1600" dirty="0">
                <a:solidFill>
                  <a:srgbClr val="0070C0"/>
                </a:solidFill>
                <a:latin typeface="+mn-ea"/>
              </a:rPr>
              <a:t>・スキルアップにつながる資格</a:t>
            </a:r>
            <a:endParaRPr kumimoji="1" lang="ja-JP" altLang="en-US" sz="1600" dirty="0">
              <a:solidFill>
                <a:srgbClr val="0070C0"/>
              </a:solidFill>
              <a:latin typeface="+mn-ea"/>
            </a:endParaRPr>
          </a:p>
          <a:p>
            <a:r>
              <a:rPr kumimoji="1" lang="ja-JP" altLang="en-US" sz="1600" dirty="0">
                <a:solidFill>
                  <a:srgbClr val="0070C0"/>
                </a:solidFill>
                <a:latin typeface="+mn-ea"/>
              </a:rPr>
              <a:t>・仕事以外で興味ある分野の資格や知識</a:t>
            </a:r>
            <a:endParaRPr kumimoji="1" lang="en-US" altLang="ja-JP" sz="1600" dirty="0">
              <a:solidFill>
                <a:srgbClr val="0070C0"/>
              </a:solidFill>
              <a:latin typeface="+mn-ea"/>
            </a:endParaRPr>
          </a:p>
        </p:txBody>
      </p:sp>
      <p:sp>
        <p:nvSpPr>
          <p:cNvPr id="12" name="正方形/長方形 11">
            <a:extLst>
              <a:ext uri="{FF2B5EF4-FFF2-40B4-BE49-F238E27FC236}">
                <a16:creationId xmlns:a16="http://schemas.microsoft.com/office/drawing/2014/main" id="{96BABD15-833F-901E-6EE7-3CEE3FACCB9A}"/>
              </a:ext>
            </a:extLst>
          </p:cNvPr>
          <p:cNvSpPr/>
          <p:nvPr/>
        </p:nvSpPr>
        <p:spPr bwMode="auto">
          <a:xfrm>
            <a:off x="6780600" y="4100070"/>
            <a:ext cx="5316758" cy="2412000"/>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kumimoji="1" lang="ja-JP" altLang="en-US" sz="1600" dirty="0">
                <a:solidFill>
                  <a:srgbClr val="0070C0"/>
                </a:solidFill>
                <a:latin typeface="+mn-ea"/>
              </a:rPr>
              <a:t>・人事などのオフィス業務の経験</a:t>
            </a:r>
            <a:endParaRPr kumimoji="1" lang="en-US" altLang="ja-JP" sz="1600" dirty="0">
              <a:solidFill>
                <a:srgbClr val="0070C0"/>
              </a:solidFill>
              <a:latin typeface="+mn-ea"/>
            </a:endParaRPr>
          </a:p>
          <a:p>
            <a:r>
              <a:rPr lang="ja-JP" altLang="en-US" sz="1600" dirty="0">
                <a:solidFill>
                  <a:srgbClr val="0070C0"/>
                </a:solidFill>
                <a:latin typeface="+mn-ea"/>
              </a:rPr>
              <a:t>・より責任のあるポジションでの業務経験</a:t>
            </a:r>
            <a:endParaRPr lang="en-US" altLang="ja-JP" sz="1600" dirty="0">
              <a:solidFill>
                <a:srgbClr val="0070C0"/>
              </a:solidFill>
              <a:latin typeface="+mn-ea"/>
            </a:endParaRPr>
          </a:p>
          <a:p>
            <a:r>
              <a:rPr kumimoji="1" lang="ja-JP" altLang="en-US" sz="1600" dirty="0">
                <a:solidFill>
                  <a:srgbClr val="0070C0"/>
                </a:solidFill>
                <a:latin typeface="+mn-ea"/>
              </a:rPr>
              <a:t>・副業などの経験</a:t>
            </a:r>
            <a:endParaRPr kumimoji="1" lang="en-US" altLang="ja-JP" sz="1600" dirty="0">
              <a:solidFill>
                <a:srgbClr val="0070C0"/>
              </a:solidFill>
              <a:latin typeface="+mn-ea"/>
            </a:endParaRPr>
          </a:p>
        </p:txBody>
      </p:sp>
      <p:sp>
        <p:nvSpPr>
          <p:cNvPr id="13" name="正方形/長方形 12">
            <a:extLst>
              <a:ext uri="{FF2B5EF4-FFF2-40B4-BE49-F238E27FC236}">
                <a16:creationId xmlns:a16="http://schemas.microsoft.com/office/drawing/2014/main" id="{350F2C9A-2F39-12F0-3572-10172E337D87}"/>
              </a:ext>
            </a:extLst>
          </p:cNvPr>
          <p:cNvSpPr/>
          <p:nvPr/>
        </p:nvSpPr>
        <p:spPr bwMode="auto">
          <a:xfrm>
            <a:off x="93746" y="4100070"/>
            <a:ext cx="1220096" cy="241200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ja-JP" altLang="en-US" sz="1200" b="1" dirty="0">
                <a:latin typeface="+mn-ea"/>
              </a:rPr>
              <a:t>現時点で</a:t>
            </a:r>
            <a:endParaRPr lang="en-US" altLang="ja-JP" sz="1200" b="1" dirty="0">
              <a:latin typeface="+mn-ea"/>
            </a:endParaRPr>
          </a:p>
          <a:p>
            <a:pPr algn="ctr"/>
            <a:r>
              <a:rPr lang="ja-JP" altLang="en-US" sz="1200" b="1" dirty="0">
                <a:latin typeface="+mn-ea"/>
              </a:rPr>
              <a:t>不足している</a:t>
            </a:r>
            <a:endParaRPr lang="en-US" altLang="ja-JP" sz="1200" b="1" dirty="0">
              <a:latin typeface="+mn-ea"/>
            </a:endParaRPr>
          </a:p>
        </p:txBody>
      </p:sp>
    </p:spTree>
    <p:extLst>
      <p:ext uri="{BB962C8B-B14F-4D97-AF65-F5344CB8AC3E}">
        <p14:creationId xmlns:p14="http://schemas.microsoft.com/office/powerpoint/2010/main" val="31224644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4C55F-2EDA-D475-5727-7E84A69DD24A}"/>
            </a:ext>
          </a:extLst>
        </p:cNvPr>
        <p:cNvGrpSpPr/>
        <p:nvPr/>
      </p:nvGrpSpPr>
      <p:grpSpPr>
        <a:xfrm>
          <a:off x="0" y="0"/>
          <a:ext cx="0" cy="0"/>
          <a:chOff x="0" y="0"/>
          <a:chExt cx="0" cy="0"/>
        </a:xfrm>
      </p:grpSpPr>
      <p:sp>
        <p:nvSpPr>
          <p:cNvPr id="10" name="正方形/長方形 9">
            <a:extLst>
              <a:ext uri="{FF2B5EF4-FFF2-40B4-BE49-F238E27FC236}">
                <a16:creationId xmlns:a16="http://schemas.microsoft.com/office/drawing/2014/main" id="{99AAB1D5-2F01-A66D-9F95-653E23611995}"/>
              </a:ext>
            </a:extLst>
          </p:cNvPr>
          <p:cNvSpPr/>
          <p:nvPr/>
        </p:nvSpPr>
        <p:spPr bwMode="auto">
          <a:xfrm>
            <a:off x="94642" y="838200"/>
            <a:ext cx="12002716" cy="369332"/>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r>
              <a:rPr lang="ja-JP" altLang="en-US" sz="1200" b="1" dirty="0">
                <a:solidFill>
                  <a:schemeClr val="bg1"/>
                </a:solidFill>
                <a:latin typeface="+mn-ea"/>
              </a:rPr>
              <a:t>現時点で不足しているスキル・経験をどのように補うか？</a:t>
            </a:r>
            <a:endParaRPr lang="en-US" altLang="ja-JP" sz="1200" b="1" dirty="0">
              <a:solidFill>
                <a:schemeClr val="bg1"/>
              </a:solidFill>
              <a:latin typeface="+mn-ea"/>
            </a:endParaRPr>
          </a:p>
        </p:txBody>
      </p:sp>
      <p:sp>
        <p:nvSpPr>
          <p:cNvPr id="7" name="正方形/長方形 6">
            <a:extLst>
              <a:ext uri="{FF2B5EF4-FFF2-40B4-BE49-F238E27FC236}">
                <a16:creationId xmlns:a16="http://schemas.microsoft.com/office/drawing/2014/main" id="{0B7F50BE-45B0-4C3D-E900-05C39BB426C6}"/>
              </a:ext>
            </a:extLst>
          </p:cNvPr>
          <p:cNvSpPr/>
          <p:nvPr/>
        </p:nvSpPr>
        <p:spPr bwMode="auto">
          <a:xfrm>
            <a:off x="94642" y="1242604"/>
            <a:ext cx="3960000" cy="5269466"/>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kumimoji="1" lang="ja-JP" altLang="en-US" sz="1600" dirty="0">
                <a:latin typeface="+mn-ea"/>
              </a:rPr>
              <a:t>＜</a:t>
            </a:r>
            <a:r>
              <a:rPr lang="ja-JP" altLang="en-US" sz="1600" dirty="0">
                <a:latin typeface="+mn-ea"/>
              </a:rPr>
              <a:t>今の職場・仕事で補う</a:t>
            </a:r>
            <a:r>
              <a:rPr kumimoji="1" lang="ja-JP" altLang="en-US" sz="1600" dirty="0">
                <a:latin typeface="+mn-ea"/>
              </a:rPr>
              <a:t>＞</a:t>
            </a:r>
            <a:endParaRPr kumimoji="1" lang="en-US" altLang="ja-JP" sz="1600" dirty="0">
              <a:latin typeface="+mn-ea"/>
            </a:endParaRPr>
          </a:p>
          <a:p>
            <a:r>
              <a:rPr kumimoji="1" lang="ja-JP" altLang="en-US" sz="1600" dirty="0">
                <a:solidFill>
                  <a:srgbClr val="0070C0"/>
                </a:solidFill>
                <a:latin typeface="+mn-ea"/>
              </a:rPr>
              <a:t>・論理的思考力の社内研修を受講する</a:t>
            </a:r>
            <a:endParaRPr kumimoji="1" lang="en-US" altLang="ja-JP" sz="1600" dirty="0">
              <a:solidFill>
                <a:srgbClr val="0070C0"/>
              </a:solidFill>
              <a:latin typeface="+mn-ea"/>
            </a:endParaRPr>
          </a:p>
          <a:p>
            <a:r>
              <a:rPr lang="ja-JP" altLang="en-US" sz="1600" dirty="0">
                <a:solidFill>
                  <a:srgbClr val="0070C0"/>
                </a:solidFill>
                <a:latin typeface="+mn-ea"/>
              </a:rPr>
              <a:t>　</a:t>
            </a:r>
            <a:r>
              <a:rPr kumimoji="1" lang="ja-JP" altLang="en-US" sz="1600" dirty="0">
                <a:solidFill>
                  <a:srgbClr val="0070C0"/>
                </a:solidFill>
                <a:latin typeface="+mn-ea"/>
              </a:rPr>
              <a:t>＋日々の業務から</a:t>
            </a:r>
            <a:r>
              <a:rPr lang="ja-JP" altLang="en-US" sz="1600" dirty="0">
                <a:solidFill>
                  <a:srgbClr val="0070C0"/>
                </a:solidFill>
                <a:latin typeface="+mn-ea"/>
              </a:rPr>
              <a:t>意識的に鍛える</a:t>
            </a:r>
            <a:endParaRPr lang="en-US" altLang="ja-JP" sz="1600" dirty="0">
              <a:solidFill>
                <a:srgbClr val="0070C0"/>
              </a:solidFill>
              <a:latin typeface="+mn-ea"/>
            </a:endParaRPr>
          </a:p>
          <a:p>
            <a:r>
              <a:rPr lang="ja-JP" altLang="en-US" sz="1600" dirty="0">
                <a:solidFill>
                  <a:srgbClr val="0070C0"/>
                </a:solidFill>
                <a:latin typeface="+mn-ea"/>
              </a:rPr>
              <a:t>・資料作成やプレゼンが上手な</a:t>
            </a:r>
            <a:endParaRPr lang="en-US" altLang="ja-JP" sz="1600" dirty="0">
              <a:solidFill>
                <a:srgbClr val="0070C0"/>
              </a:solidFill>
              <a:latin typeface="+mn-ea"/>
            </a:endParaRPr>
          </a:p>
          <a:p>
            <a:r>
              <a:rPr lang="ja-JP" altLang="en-US" sz="1600" dirty="0">
                <a:solidFill>
                  <a:srgbClr val="0070C0"/>
                </a:solidFill>
                <a:latin typeface="+mn-ea"/>
              </a:rPr>
              <a:t>　先輩社員からコツを教わる</a:t>
            </a:r>
            <a:endParaRPr lang="en-US" altLang="ja-JP" sz="1600" dirty="0">
              <a:solidFill>
                <a:srgbClr val="0070C0"/>
              </a:solidFill>
              <a:latin typeface="+mn-ea"/>
            </a:endParaRPr>
          </a:p>
          <a:p>
            <a:r>
              <a:rPr lang="ja-JP" altLang="en-US" sz="1600" dirty="0">
                <a:solidFill>
                  <a:srgbClr val="0070C0"/>
                </a:solidFill>
                <a:latin typeface="+mn-ea"/>
              </a:rPr>
              <a:t>・他職種の部署への異動ができるか</a:t>
            </a:r>
            <a:endParaRPr lang="en-US" altLang="ja-JP" sz="1600" dirty="0">
              <a:solidFill>
                <a:srgbClr val="0070C0"/>
              </a:solidFill>
              <a:latin typeface="+mn-ea"/>
            </a:endParaRPr>
          </a:p>
          <a:p>
            <a:r>
              <a:rPr lang="ja-JP" altLang="en-US" sz="1600" dirty="0">
                <a:solidFill>
                  <a:srgbClr val="0070C0"/>
                </a:solidFill>
                <a:latin typeface="+mn-ea"/>
              </a:rPr>
              <a:t>　確認、相談してみる</a:t>
            </a:r>
            <a:endParaRPr lang="en-US" altLang="ja-JP" sz="1600" dirty="0">
              <a:solidFill>
                <a:srgbClr val="0070C0"/>
              </a:solidFill>
              <a:latin typeface="+mn-ea"/>
            </a:endParaRPr>
          </a:p>
        </p:txBody>
      </p:sp>
      <p:sp>
        <p:nvSpPr>
          <p:cNvPr id="14" name="正方形/長方形 13">
            <a:extLst>
              <a:ext uri="{FF2B5EF4-FFF2-40B4-BE49-F238E27FC236}">
                <a16:creationId xmlns:a16="http://schemas.microsoft.com/office/drawing/2014/main" id="{77146E56-BE8E-3609-B781-B7F3C016FE05}"/>
              </a:ext>
            </a:extLst>
          </p:cNvPr>
          <p:cNvSpPr/>
          <p:nvPr/>
        </p:nvSpPr>
        <p:spPr bwMode="auto">
          <a:xfrm>
            <a:off x="4116000" y="1242603"/>
            <a:ext cx="3960000" cy="5269467"/>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kumimoji="1" lang="ja-JP" altLang="en-US" sz="1600" dirty="0">
                <a:latin typeface="+mn-ea"/>
              </a:rPr>
              <a:t>＜今の職場・仕事以外の活動で補う＞</a:t>
            </a:r>
            <a:endParaRPr kumimoji="1" lang="en-US" altLang="ja-JP" sz="1600" dirty="0">
              <a:latin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rPr>
              <a:t>・現職で補えなさそうな場合、</a:t>
            </a:r>
            <a:endParaRPr kumimoji="1" lang="en-US" altLang="ja-JP" sz="1600" b="0"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solidFill>
                  <a:srgbClr val="0070C0"/>
                </a:solidFill>
                <a:latin typeface="游ゴシック" panose="020B0400000000000000" pitchFamily="50" charset="-128"/>
                <a:ea typeface="游ゴシック" panose="020B0400000000000000" pitchFamily="50" charset="-128"/>
              </a:rPr>
              <a:t>　必要に応じて転職に挑戦してみる</a:t>
            </a:r>
            <a:endParaRPr kumimoji="1" lang="en-US" altLang="ja-JP" sz="1600" b="0"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rPr>
              <a:t>・スキルアップにつながる資格を取る</a:t>
            </a:r>
            <a:endParaRPr kumimoji="1" lang="en-US" altLang="ja-JP" sz="1600" b="0"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solidFill>
                  <a:srgbClr val="0070C0"/>
                </a:solidFill>
                <a:latin typeface="游ゴシック" panose="020B0400000000000000" pitchFamily="50" charset="-128"/>
                <a:ea typeface="游ゴシック" panose="020B0400000000000000" pitchFamily="50" charset="-128"/>
              </a:rPr>
              <a:t>・仕事以外で興味のある分野の勉強や</a:t>
            </a:r>
            <a:endParaRPr lang="en-US" altLang="ja-JP" sz="1600" dirty="0">
              <a:solidFill>
                <a:srgbClr val="0070C0"/>
              </a:solidFill>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rPr>
              <a:t>　資格取得をする</a:t>
            </a:r>
            <a:endParaRPr kumimoji="1" lang="en-US" altLang="ja-JP" sz="1600" b="0"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endParaRPr>
          </a:p>
        </p:txBody>
      </p:sp>
      <p:sp>
        <p:nvSpPr>
          <p:cNvPr id="20" name="正方形/長方形 19">
            <a:extLst>
              <a:ext uri="{FF2B5EF4-FFF2-40B4-BE49-F238E27FC236}">
                <a16:creationId xmlns:a16="http://schemas.microsoft.com/office/drawing/2014/main" id="{2CD70DAA-F68F-7FD7-191F-680B1F686177}"/>
              </a:ext>
            </a:extLst>
          </p:cNvPr>
          <p:cNvSpPr/>
          <p:nvPr/>
        </p:nvSpPr>
        <p:spPr bwMode="auto">
          <a:xfrm>
            <a:off x="8137358" y="1242603"/>
            <a:ext cx="3960000" cy="5269467"/>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kumimoji="1" lang="ja-JP" altLang="en-US" sz="1600" dirty="0">
                <a:latin typeface="+mn-ea"/>
              </a:rPr>
              <a:t>＜人脈・環境など</a:t>
            </a:r>
            <a:r>
              <a:rPr lang="ja-JP" altLang="en-US" sz="1600" dirty="0">
                <a:latin typeface="+mn-ea"/>
              </a:rPr>
              <a:t>を活用して補う</a:t>
            </a:r>
            <a:r>
              <a:rPr kumimoji="1" lang="ja-JP" altLang="en-US" sz="1600" dirty="0">
                <a:latin typeface="+mn-ea"/>
              </a:rPr>
              <a:t>＞</a:t>
            </a:r>
            <a:endParaRPr kumimoji="1" lang="en-US" altLang="ja-JP" sz="1600" dirty="0">
              <a:latin typeface="+mn-ea"/>
            </a:endParaRPr>
          </a:p>
          <a:p>
            <a:r>
              <a:rPr lang="ja-JP" altLang="en-US" sz="1600" dirty="0">
                <a:solidFill>
                  <a:srgbClr val="0070C0"/>
                </a:solidFill>
                <a:latin typeface="+mn-ea"/>
              </a:rPr>
              <a:t>・転職をした先輩社員に話を聞いてみる</a:t>
            </a:r>
            <a:endParaRPr lang="en-US" altLang="ja-JP" sz="1600" dirty="0">
              <a:solidFill>
                <a:srgbClr val="0070C0"/>
              </a:solidFill>
              <a:latin typeface="+mn-ea"/>
            </a:endParaRPr>
          </a:p>
          <a:p>
            <a:r>
              <a:rPr lang="ja-JP" altLang="en-US" sz="1600" dirty="0">
                <a:solidFill>
                  <a:srgbClr val="0070C0"/>
                </a:solidFill>
                <a:latin typeface="+mn-ea"/>
              </a:rPr>
              <a:t>・副業をしている友人に副業の実態に</a:t>
            </a:r>
            <a:endParaRPr lang="en-US" altLang="ja-JP" sz="1600" dirty="0">
              <a:solidFill>
                <a:srgbClr val="0070C0"/>
              </a:solidFill>
              <a:latin typeface="+mn-ea"/>
            </a:endParaRPr>
          </a:p>
          <a:p>
            <a:r>
              <a:rPr lang="ja-JP" altLang="en-US" sz="1600" dirty="0">
                <a:solidFill>
                  <a:srgbClr val="0070C0"/>
                </a:solidFill>
                <a:latin typeface="+mn-ea"/>
              </a:rPr>
              <a:t>　ついて聞いてみる</a:t>
            </a:r>
            <a:endParaRPr lang="en-US" altLang="ja-JP" sz="1600" dirty="0">
              <a:solidFill>
                <a:srgbClr val="0070C0"/>
              </a:solidFill>
              <a:latin typeface="+mn-ea"/>
            </a:endParaRPr>
          </a:p>
          <a:p>
            <a:r>
              <a:rPr kumimoji="1" lang="ja-JP" altLang="en-US" sz="1600" dirty="0">
                <a:solidFill>
                  <a:srgbClr val="0070C0"/>
                </a:solidFill>
                <a:latin typeface="+mn-ea"/>
              </a:rPr>
              <a:t>・キャリアアドバイザーに相談してみる</a:t>
            </a:r>
            <a:endParaRPr kumimoji="1" lang="en-US" altLang="ja-JP" sz="1600" dirty="0">
              <a:solidFill>
                <a:srgbClr val="0070C0"/>
              </a:solidFill>
              <a:latin typeface="+mn-ea"/>
            </a:endParaRPr>
          </a:p>
          <a:p>
            <a:r>
              <a:rPr kumimoji="1" lang="ja-JP" altLang="en-US" sz="1600" dirty="0">
                <a:solidFill>
                  <a:srgbClr val="0070C0"/>
                </a:solidFill>
                <a:latin typeface="+mn-ea"/>
              </a:rPr>
              <a:t>・比較的自分の時間を取りやすい</a:t>
            </a:r>
            <a:endParaRPr kumimoji="1" lang="en-US" altLang="ja-JP" sz="1600" dirty="0">
              <a:solidFill>
                <a:srgbClr val="0070C0"/>
              </a:solidFill>
              <a:latin typeface="+mn-ea"/>
            </a:endParaRPr>
          </a:p>
          <a:p>
            <a:r>
              <a:rPr lang="ja-JP" altLang="en-US" sz="1600" dirty="0">
                <a:solidFill>
                  <a:srgbClr val="0070C0"/>
                </a:solidFill>
                <a:latin typeface="+mn-ea"/>
              </a:rPr>
              <a:t>　今の内に、積極的に自己研鑽する</a:t>
            </a:r>
            <a:endParaRPr kumimoji="1" lang="en-US" altLang="ja-JP" sz="1600" dirty="0">
              <a:solidFill>
                <a:srgbClr val="0070C0"/>
              </a:solidFill>
              <a:latin typeface="+mn-ea"/>
            </a:endParaRPr>
          </a:p>
        </p:txBody>
      </p:sp>
      <p:sp>
        <p:nvSpPr>
          <p:cNvPr id="2" name="テキスト ボックス 1">
            <a:extLst>
              <a:ext uri="{FF2B5EF4-FFF2-40B4-BE49-F238E27FC236}">
                <a16:creationId xmlns:a16="http://schemas.microsoft.com/office/drawing/2014/main" id="{85286578-41B5-C095-9132-23938559684C}"/>
              </a:ext>
            </a:extLst>
          </p:cNvPr>
          <p:cNvSpPr txBox="1"/>
          <p:nvPr/>
        </p:nvSpPr>
        <p:spPr>
          <a:xfrm>
            <a:off x="207978" y="266630"/>
            <a:ext cx="8097822" cy="369332"/>
          </a:xfrm>
          <a:prstGeom prst="rect">
            <a:avLst/>
          </a:prstGeom>
          <a:noFill/>
        </p:spPr>
        <p:txBody>
          <a:bodyPr wrap="square" rtlCol="0">
            <a:spAutoFit/>
          </a:bodyPr>
          <a:lstStyle>
            <a:defPPr>
              <a:defRPr lang="en-US"/>
            </a:defPPr>
            <a:lvl1pPr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1pPr>
            <a:lvl2pPr marL="4572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2pPr>
            <a:lvl3pPr marL="9144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3pPr>
            <a:lvl4pPr marL="13716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4pPr>
            <a:lvl5pPr marL="1828800" algn="l" rtl="0" eaLnBrk="0" fontAlgn="base" hangingPunct="0">
              <a:spcBef>
                <a:spcPct val="0"/>
              </a:spcBef>
              <a:spcAft>
                <a:spcPct val="0"/>
              </a:spcAft>
              <a:defRPr sz="1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1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1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1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1400" kern="1200">
                <a:solidFill>
                  <a:schemeClr val="tx1"/>
                </a:solidFill>
                <a:latin typeface="Times New Roman" pitchFamily="18" charset="0"/>
                <a:ea typeface="ＭＳ Ｐゴシック" pitchFamily="50" charset="-128"/>
                <a:cs typeface="+mn-cs"/>
              </a:defRPr>
            </a:lvl9pPr>
          </a:lstStyle>
          <a:p>
            <a:r>
              <a:rPr lang="en-US" altLang="ja-JP" sz="1800" b="1" dirty="0">
                <a:solidFill>
                  <a:schemeClr val="tx1">
                    <a:lumMod val="75000"/>
                    <a:lumOff val="25000"/>
                  </a:schemeClr>
                </a:solidFill>
                <a:latin typeface="+mn-ea"/>
                <a:ea typeface="+mn-ea"/>
              </a:rPr>
              <a:t>STEP3</a:t>
            </a:r>
            <a:r>
              <a:rPr lang="ja-JP" altLang="en-US" sz="1800" b="1" dirty="0">
                <a:solidFill>
                  <a:schemeClr val="tx1">
                    <a:lumMod val="75000"/>
                    <a:lumOff val="25000"/>
                  </a:schemeClr>
                </a:solidFill>
                <a:latin typeface="+mn-ea"/>
                <a:ea typeface="+mn-ea"/>
              </a:rPr>
              <a:t>：理想に至るまでのギャップとその埋め方を検討する②</a:t>
            </a:r>
          </a:p>
        </p:txBody>
      </p:sp>
    </p:spTree>
    <p:extLst>
      <p:ext uri="{BB962C8B-B14F-4D97-AF65-F5344CB8AC3E}">
        <p14:creationId xmlns:p14="http://schemas.microsoft.com/office/powerpoint/2010/main" val="252152317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1974</Words>
  <Application>Microsoft Office PowerPoint</Application>
  <PresentationFormat>ワイド画面</PresentationFormat>
  <Paragraphs>222</Paragraphs>
  <Slides>13</Slides>
  <Notes>13</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13</vt:i4>
      </vt:variant>
    </vt:vector>
  </HeadingPairs>
  <TitlesOfParts>
    <vt:vector size="17" baseType="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2025-12-16T08:04:12Z</dcterms:created>
  <dcterms:modified xsi:type="dcterms:W3CDTF">2025-12-16T09:12:11Z</dcterms:modified>
</cp:coreProperties>
</file>